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Lst>
  <p:notesMasterIdLst>
    <p:notesMasterId r:id="rId43"/>
  </p:notesMasterIdLst>
  <p:sldIdLst>
    <p:sldId id="256" r:id="rId5"/>
    <p:sldId id="312" r:id="rId6"/>
    <p:sldId id="1170" r:id="rId7"/>
    <p:sldId id="1171" r:id="rId8"/>
    <p:sldId id="1172" r:id="rId9"/>
    <p:sldId id="1173" r:id="rId10"/>
    <p:sldId id="1174" r:id="rId11"/>
    <p:sldId id="1175" r:id="rId12"/>
    <p:sldId id="1176" r:id="rId13"/>
    <p:sldId id="1177" r:id="rId14"/>
    <p:sldId id="1178" r:id="rId15"/>
    <p:sldId id="1196" r:id="rId16"/>
    <p:sldId id="1180" r:id="rId17"/>
    <p:sldId id="1181" r:id="rId18"/>
    <p:sldId id="1182" r:id="rId19"/>
    <p:sldId id="1183" r:id="rId20"/>
    <p:sldId id="1184" r:id="rId21"/>
    <p:sldId id="1185" r:id="rId22"/>
    <p:sldId id="1186" r:id="rId23"/>
    <p:sldId id="301" r:id="rId24"/>
    <p:sldId id="1187" r:id="rId25"/>
    <p:sldId id="302" r:id="rId26"/>
    <p:sldId id="298" r:id="rId27"/>
    <p:sldId id="303" r:id="rId28"/>
    <p:sldId id="304" r:id="rId29"/>
    <p:sldId id="305" r:id="rId30"/>
    <p:sldId id="1188" r:id="rId31"/>
    <p:sldId id="1189" r:id="rId32"/>
    <p:sldId id="311" r:id="rId33"/>
    <p:sldId id="310" r:id="rId34"/>
    <p:sldId id="308" r:id="rId35"/>
    <p:sldId id="309" r:id="rId36"/>
    <p:sldId id="307" r:id="rId37"/>
    <p:sldId id="297" r:id="rId38"/>
    <p:sldId id="1190" r:id="rId39"/>
    <p:sldId id="291" r:id="rId40"/>
    <p:sldId id="1191" r:id="rId41"/>
    <p:sldId id="1192"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ACF8"/>
    <a:srgbClr val="063A80"/>
    <a:srgbClr val="FEC0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60" autoAdjust="0"/>
  </p:normalViewPr>
  <p:slideViewPr>
    <p:cSldViewPr snapToGrid="0">
      <p:cViewPr varScale="1">
        <p:scale>
          <a:sx n="64" d="100"/>
          <a:sy n="64" d="100"/>
        </p:scale>
        <p:origin x="1397"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F787A-9745-2D4C-8959-9C030A5D020E}" type="datetimeFigureOut">
              <a:rPr lang="en-US" smtClean="0"/>
              <a:t>6/30/2026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E222C-459B-C843-8E9A-C6F80E1084DA}" type="slidenum">
              <a:rPr lang="en-US" smtClean="0"/>
              <a:t>‹#›</a:t>
            </a:fld>
            <a:endParaRPr lang="en-US"/>
          </a:p>
        </p:txBody>
      </p:sp>
    </p:spTree>
    <p:extLst>
      <p:ext uri="{BB962C8B-B14F-4D97-AF65-F5344CB8AC3E}">
        <p14:creationId xmlns:p14="http://schemas.microsoft.com/office/powerpoint/2010/main" val="449295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306090" rtl="0" eaLnBrk="1" fontAlgn="auto" latinLnBrk="0" hangingPunct="1">
              <a:lnSpc>
                <a:spcPct val="100000"/>
              </a:lnSpc>
              <a:spcBef>
                <a:spcPts val="0"/>
              </a:spcBef>
              <a:spcAft>
                <a:spcPts val="0"/>
              </a:spcAft>
              <a:buClrTx/>
              <a:buSzTx/>
              <a:buFontTx/>
              <a:buNone/>
              <a:tabLst/>
              <a:defRPr/>
            </a:pPr>
            <a:fld id="{57BD2DD0-6DBF-4DAE-A55B-50B9089C43E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609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397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r>
              <a:rPr lang="en-US" sz="1200" b="0" i="0" kern="1200" dirty="0">
                <a:solidFill>
                  <a:schemeClr val="tx1"/>
                </a:solidFill>
                <a:effectLst/>
                <a:latin typeface="+mn-lt"/>
                <a:ea typeface="+mn-ea"/>
                <a:cs typeface="+mn-cs"/>
              </a:rPr>
              <a:t>A Canadian survey found fear of needles to be very common:</a:t>
            </a:r>
          </a:p>
          <a:p>
            <a:pPr fontAlgn="auto"/>
            <a:r>
              <a:rPr lang="en-US" sz="1200" b="0" i="0" kern="1200" dirty="0">
                <a:solidFill>
                  <a:schemeClr val="tx1"/>
                </a:solidFill>
                <a:effectLst/>
                <a:latin typeface="+mn-lt"/>
                <a:ea typeface="+mn-ea"/>
                <a:cs typeface="+mn-cs"/>
              </a:rPr>
              <a:t>63% of children</a:t>
            </a:r>
          </a:p>
          <a:p>
            <a:pPr fontAlgn="auto"/>
            <a:r>
              <a:rPr lang="en-US" sz="1200" b="0" i="0" kern="1200" dirty="0">
                <a:solidFill>
                  <a:schemeClr val="tx1"/>
                </a:solidFill>
                <a:effectLst/>
                <a:latin typeface="+mn-lt"/>
                <a:ea typeface="+mn-ea"/>
                <a:cs typeface="+mn-cs"/>
              </a:rPr>
              <a:t>24% of parents</a:t>
            </a:r>
          </a:p>
          <a:p>
            <a:pPr fontAlgn="auto"/>
            <a:r>
              <a:rPr lang="en-US" sz="1200" b="0" i="0" kern="1200" dirty="0">
                <a:solidFill>
                  <a:schemeClr val="tx1"/>
                </a:solidFill>
                <a:effectLst/>
                <a:latin typeface="+mn-lt"/>
                <a:ea typeface="+mn-ea"/>
                <a:cs typeface="+mn-cs"/>
              </a:rPr>
              <a:t>Needle fear was the primary reason for immunization non-compliance for 7% and 8% of parents and children, respectively.</a:t>
            </a: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AE222C-459B-C843-8E9A-C6F80E1084D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48923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E222C-459B-C843-8E9A-C6F80E1084DA}" type="slidenum">
              <a:rPr lang="en-US" smtClean="0"/>
              <a:t>19</a:t>
            </a:fld>
            <a:endParaRPr lang="en-US"/>
          </a:p>
        </p:txBody>
      </p:sp>
    </p:spTree>
    <p:extLst>
      <p:ext uri="{BB962C8B-B14F-4D97-AF65-F5344CB8AC3E}">
        <p14:creationId xmlns:p14="http://schemas.microsoft.com/office/powerpoint/2010/main" val="2914801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4183B-2623-8131-ADA8-15238C8685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F792E-0165-16C5-3E4B-7D7A8142D4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3B5664-5288-2A9F-9775-ACA7B26EDDC6}"/>
              </a:ext>
            </a:extLst>
          </p:cNvPr>
          <p:cNvSpPr>
            <a:spLocks noGrp="1"/>
          </p:cNvSpPr>
          <p:nvPr>
            <p:ph type="body" idx="1"/>
          </p:nvPr>
        </p:nvSpPr>
        <p:spPr/>
        <p:txBody>
          <a:bodyPr/>
          <a:lstStyle/>
          <a:p>
            <a:r>
              <a:rPr lang="en-US" dirty="0">
                <a:effectLst/>
              </a:rPr>
              <a:t>Fainting is related to the act of injection and is not an adverse reaction to a specific vaccine ingredient. It is not a contraindication or a a precaution to the administration of any vaccine.</a:t>
            </a:r>
            <a:endParaRPr lang="en-US" dirty="0"/>
          </a:p>
          <a:p>
            <a:br>
              <a:rPr lang="en-US" dirty="0"/>
            </a:br>
            <a:r>
              <a:rPr lang="en-US" dirty="0">
                <a:effectLst/>
              </a:rPr>
              <a:t>The incidence of syncope is higher in adolescents or young adults than in young children, but syncope can occur at any age.</a:t>
            </a:r>
            <a:endParaRPr lang="en-US" dirty="0"/>
          </a:p>
          <a:p>
            <a:pPr fontAlgn="auto"/>
            <a:endParaRPr lang="en-US" dirty="0"/>
          </a:p>
        </p:txBody>
      </p:sp>
      <p:sp>
        <p:nvSpPr>
          <p:cNvPr id="4" name="Slide Number Placeholder 3">
            <a:extLst>
              <a:ext uri="{FF2B5EF4-FFF2-40B4-BE49-F238E27FC236}">
                <a16:creationId xmlns:a16="http://schemas.microsoft.com/office/drawing/2014/main" id="{C4AA6DEE-261C-F6F3-D75E-17BCBA817F0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AE222C-459B-C843-8E9A-C6F80E1084D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83142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E222C-459B-C843-8E9A-C6F80E1084DA}" type="slidenum">
              <a:rPr lang="en-US" smtClean="0"/>
              <a:t>31</a:t>
            </a:fld>
            <a:endParaRPr lang="en-US"/>
          </a:p>
        </p:txBody>
      </p:sp>
    </p:spTree>
    <p:extLst>
      <p:ext uri="{BB962C8B-B14F-4D97-AF65-F5344CB8AC3E}">
        <p14:creationId xmlns:p14="http://schemas.microsoft.com/office/powerpoint/2010/main" val="85682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832AE-1188-BA3E-B96D-6601B0600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DF0BAB-1DE9-6E6C-7D70-EF78547FB3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C7E87E-523E-64F8-29C4-9E9F79015E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19F2AC-9782-21BD-69D6-36BEE1D3CFA0}"/>
              </a:ext>
            </a:extLst>
          </p:cNvPr>
          <p:cNvSpPr>
            <a:spLocks noGrp="1"/>
          </p:cNvSpPr>
          <p:nvPr>
            <p:ph type="sldNum" sz="quarter" idx="5"/>
          </p:nvPr>
        </p:nvSpPr>
        <p:spPr/>
        <p:txBody>
          <a:bodyPr/>
          <a:lstStyle/>
          <a:p>
            <a:fld id="{28AE222C-459B-C843-8E9A-C6F80E1084DA}" type="slidenum">
              <a:rPr lang="en-US" smtClean="0"/>
              <a:t>32</a:t>
            </a:fld>
            <a:endParaRPr lang="en-US"/>
          </a:p>
        </p:txBody>
      </p:sp>
    </p:spTree>
    <p:extLst>
      <p:ext uri="{BB962C8B-B14F-4D97-AF65-F5344CB8AC3E}">
        <p14:creationId xmlns:p14="http://schemas.microsoft.com/office/powerpoint/2010/main" val="1444036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AF476E-3944-C44F-B11D-113E46E85BE8}" type="datetime1">
              <a:rPr lang="en-US" smtClean="0"/>
              <a:t>6/30/2026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863605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037154-FDC0-7C4F-984F-F2BEE9503A15}" type="datetime1">
              <a:rPr lang="en-US" smtClean="0"/>
              <a:t>6/30/2026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328307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3C37DA-9DFB-944F-A5C2-2D18C0AA8FC6}" type="datetime1">
              <a:rPr lang="en-US" smtClean="0"/>
              <a:t>6/30/2026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706020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9109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948" y="1313750"/>
            <a:ext cx="5562600" cy="4376510"/>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88145" y="1313750"/>
            <a:ext cx="5562600" cy="4376510"/>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hasCustomPrompt="1"/>
          </p:nvPr>
        </p:nvSpPr>
        <p:spPr>
          <a:xfrm>
            <a:off x="393998" y="6174950"/>
            <a:ext cx="11201655" cy="435429"/>
          </a:xfrm>
        </p:spPr>
        <p:txBody>
          <a:bodyPr anchor="b">
            <a:noAutofit/>
          </a:bodyPr>
          <a:lstStyle>
            <a:lvl1pPr marL="0" indent="0">
              <a:buNone/>
              <a:defRPr sz="1000"/>
            </a:lvl1pPr>
          </a:lstStyle>
          <a:p>
            <a:pPr lvl="0"/>
            <a:r>
              <a:rPr lang="en-US" dirty="0"/>
              <a:t>References</a:t>
            </a:r>
          </a:p>
        </p:txBody>
      </p:sp>
      <p:sp>
        <p:nvSpPr>
          <p:cNvPr id="9" name="TextBox 8"/>
          <p:cNvSpPr txBox="1"/>
          <p:nvPr userDrawn="1"/>
        </p:nvSpPr>
        <p:spPr>
          <a:xfrm>
            <a:off x="11410207" y="6550224"/>
            <a:ext cx="781793" cy="323165"/>
          </a:xfrm>
          <a:prstGeom prst="rect">
            <a:avLst/>
          </a:prstGeom>
          <a:noFill/>
        </p:spPr>
        <p:txBody>
          <a:bodyPr wrap="square" rtlCol="0">
            <a:spAutoFit/>
          </a:bodyPr>
          <a:lstStyle/>
          <a:p>
            <a:pPr algn="r"/>
            <a:fld id="{32DEC785-F459-40EE-916E-4E467132826C}" type="slidenum">
              <a:rPr lang="en-US" sz="1500" smtClean="0"/>
              <a:pPr algn="r"/>
              <a:t>‹#›</a:t>
            </a:fld>
            <a:endParaRPr lang="en-US" sz="1667" dirty="0"/>
          </a:p>
        </p:txBody>
      </p:sp>
    </p:spTree>
    <p:extLst>
      <p:ext uri="{BB962C8B-B14F-4D97-AF65-F5344CB8AC3E}">
        <p14:creationId xmlns:p14="http://schemas.microsoft.com/office/powerpoint/2010/main" val="2060901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p:cNvSpPr>
            <a:spLocks noGrp="1"/>
          </p:cNvSpPr>
          <p:nvPr>
            <p:ph type="body" sz="quarter" idx="10" hasCustomPrompt="1"/>
          </p:nvPr>
        </p:nvSpPr>
        <p:spPr>
          <a:xfrm>
            <a:off x="393998" y="6174950"/>
            <a:ext cx="11201655" cy="435429"/>
          </a:xfrm>
        </p:spPr>
        <p:txBody>
          <a:bodyPr anchor="b">
            <a:noAutofit/>
          </a:bodyPr>
          <a:lstStyle>
            <a:lvl1pPr marL="0" indent="0">
              <a:buNone/>
              <a:defRPr sz="1000"/>
            </a:lvl1pPr>
          </a:lstStyle>
          <a:p>
            <a:pPr lvl="0"/>
            <a:r>
              <a:rPr lang="en-US" dirty="0"/>
              <a:t>References</a:t>
            </a:r>
          </a:p>
        </p:txBody>
      </p:sp>
      <p:sp>
        <p:nvSpPr>
          <p:cNvPr id="8" name="TextBox 7"/>
          <p:cNvSpPr txBox="1"/>
          <p:nvPr userDrawn="1"/>
        </p:nvSpPr>
        <p:spPr>
          <a:xfrm>
            <a:off x="11410207" y="6550224"/>
            <a:ext cx="781793" cy="323165"/>
          </a:xfrm>
          <a:prstGeom prst="rect">
            <a:avLst/>
          </a:prstGeom>
          <a:noFill/>
        </p:spPr>
        <p:txBody>
          <a:bodyPr wrap="square" rtlCol="0">
            <a:spAutoFit/>
          </a:bodyPr>
          <a:lstStyle/>
          <a:p>
            <a:pPr algn="r"/>
            <a:fld id="{32DEC785-F459-40EE-916E-4E467132826C}" type="slidenum">
              <a:rPr lang="en-US" sz="1500" smtClean="0"/>
              <a:pPr algn="r"/>
              <a:t>‹#›</a:t>
            </a:fld>
            <a:endParaRPr lang="en-US" sz="1667" dirty="0"/>
          </a:p>
        </p:txBody>
      </p:sp>
    </p:spTree>
    <p:extLst>
      <p:ext uri="{BB962C8B-B14F-4D97-AF65-F5344CB8AC3E}">
        <p14:creationId xmlns:p14="http://schemas.microsoft.com/office/powerpoint/2010/main" val="305044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8DA8C1-4155-6E44-96F9-C8C59A20D475}" type="datetime1">
              <a:rPr lang="en-US" smtClean="0"/>
              <a:t>6/30/2026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786345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9EF992-B1E3-284F-B3D2-C3A292154E10}" type="datetime1">
              <a:rPr lang="en-US" smtClean="0"/>
              <a:t>6/30/2026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61424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6B7C3E-77A4-5C42-BCE8-73AC51776504}" type="datetime1">
              <a:rPr lang="en-US" smtClean="0"/>
              <a:t>6/30/2026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986785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3F1C20-805C-D44C-B672-35E42A886FF0}" type="datetime1">
              <a:rPr lang="en-US" smtClean="0"/>
              <a:t>6/30/2026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516738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E64F6A-AC0D-FE49-B98B-C35C1FA76B83}" type="datetime1">
              <a:rPr lang="en-US" smtClean="0"/>
              <a:t>6/30/2026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281954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9EE59-50C9-814F-B810-EA6E49AEB3DC}" type="datetime1">
              <a:rPr lang="en-US" smtClean="0"/>
              <a:t>6/30/2026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692582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4720BA-1491-2845-A4D4-0329F1EC0648}" type="datetime1">
              <a:rPr lang="en-US" smtClean="0"/>
              <a:t>6/30/2026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648511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CE8324-DCBA-FE44-902A-102D2A871D63}" type="datetime1">
              <a:rPr lang="en-US" smtClean="0"/>
              <a:t>6/30/2026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329178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40A19F-7E4D-C849-A0B5-270F3274534A}" type="datetime1">
              <a:rPr lang="en-US" smtClean="0"/>
              <a:t>6/30/2026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918BC-4D43-4B42-B3C0-E7EBE25E6AF0}" type="slidenum">
              <a:rPr lang="en-US" smtClean="0"/>
              <a:pPr/>
              <a:t>‹#›</a:t>
            </a:fld>
            <a:endParaRPr lang="en-US"/>
          </a:p>
        </p:txBody>
      </p:sp>
      <p:pic>
        <p:nvPicPr>
          <p:cNvPr id="8" name="Picture 7">
            <a:extLst>
              <a:ext uri="{FF2B5EF4-FFF2-40B4-BE49-F238E27FC236}">
                <a16:creationId xmlns:a16="http://schemas.microsoft.com/office/drawing/2014/main" id="{70D90937-0E28-F419-E9AD-F1A544263A7B}"/>
              </a:ext>
            </a:extLst>
          </p:cNvPr>
          <p:cNvPicPr>
            <a:picLocks noChangeAspect="1"/>
          </p:cNvPicPr>
          <p:nvPr userDrawn="1"/>
        </p:nvPicPr>
        <p:blipFill>
          <a:blip r:embed="rId16"/>
          <a:stretch>
            <a:fillRect/>
          </a:stretch>
        </p:blipFill>
        <p:spPr>
          <a:xfrm>
            <a:off x="785191" y="6292284"/>
            <a:ext cx="1552988" cy="466324"/>
          </a:xfrm>
          <a:prstGeom prst="rect">
            <a:avLst/>
          </a:prstGeom>
        </p:spPr>
      </p:pic>
      <p:sp>
        <p:nvSpPr>
          <p:cNvPr id="9" name="Rounded Rectangle 8">
            <a:extLst>
              <a:ext uri="{FF2B5EF4-FFF2-40B4-BE49-F238E27FC236}">
                <a16:creationId xmlns:a16="http://schemas.microsoft.com/office/drawing/2014/main" id="{D90EB375-0E46-1CBF-4C01-F46340A5AF6B}"/>
              </a:ext>
            </a:extLst>
          </p:cNvPr>
          <p:cNvSpPr/>
          <p:nvPr userDrawn="1"/>
        </p:nvSpPr>
        <p:spPr>
          <a:xfrm>
            <a:off x="288235" y="0"/>
            <a:ext cx="188843" cy="68580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B1477437-BBE9-2A50-6710-333402AFDBE8}"/>
              </a:ext>
            </a:extLst>
          </p:cNvPr>
          <p:cNvSpPr/>
          <p:nvPr userDrawn="1"/>
        </p:nvSpPr>
        <p:spPr>
          <a:xfrm>
            <a:off x="122584" y="0"/>
            <a:ext cx="165652" cy="6927574"/>
          </a:xfrm>
          <a:prstGeom prst="roundRect">
            <a:avLst/>
          </a:prstGeom>
          <a:solidFill>
            <a:srgbClr val="063A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6F9E7E30-40DE-12B2-3161-7E53C2BB8852}"/>
              </a:ext>
            </a:extLst>
          </p:cNvPr>
          <p:cNvSpPr/>
          <p:nvPr userDrawn="1"/>
        </p:nvSpPr>
        <p:spPr>
          <a:xfrm>
            <a:off x="0" y="0"/>
            <a:ext cx="165652" cy="6927574"/>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9722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hf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63A8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63A8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63A8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63A8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63A8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eam.childrensmercy.org/EdwardLyonDO/1083119077" TargetMode="External"/><Relationship Id="rId2" Type="http://schemas.openxmlformats.org/officeDocument/2006/relationships/hyperlink" Target="http://immunize.org/"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utismsociety.org/wp-content/uploads/2023/09/2023_Autism-Society_Getting-My-Vaccine_Social-Story_English.pdf"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accreditation@primeinc.org"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staff@immunizekansascoalition.org" TargetMode="External"/><Relationship Id="rId2" Type="http://schemas.openxmlformats.org/officeDocument/2006/relationships/hyperlink" Target="http://www.primeinc.org/credit"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C8116696-725D-AEAF-5FCB-385FFAD93A5F}"/>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EE0C1B19-FA8A-5D0B-73ED-0BEC1186816B}"/>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D02FB51F-FBFF-3E70-25EF-264E3AA5B1B5}"/>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C4F9B3A-C08D-88FD-AB1B-FEE9D73D1B15}"/>
              </a:ext>
            </a:extLst>
          </p:cNvPr>
          <p:cNvSpPr>
            <a:spLocks noGrp="1"/>
          </p:cNvSpPr>
          <p:nvPr>
            <p:ph type="subTitle" idx="1"/>
          </p:nvPr>
        </p:nvSpPr>
        <p:spPr>
          <a:xfrm>
            <a:off x="850605" y="2806995"/>
            <a:ext cx="6666614" cy="3115339"/>
          </a:xfrm>
        </p:spPr>
        <p:txBody>
          <a:bodyPr>
            <a:normAutofit fontScale="92500"/>
          </a:bodyPr>
          <a:lstStyle/>
          <a:p>
            <a:r>
              <a:rPr lang="en-US" b="1" dirty="0"/>
              <a:t>Sharon G. Humiston, MD, MPH</a:t>
            </a:r>
          </a:p>
          <a:p>
            <a:r>
              <a:rPr lang="en-US" dirty="0"/>
              <a:t>Director for Research </a:t>
            </a:r>
          </a:p>
          <a:p>
            <a:r>
              <a:rPr lang="en-US" dirty="0" err="1">
                <a:hlinkClick r:id="rId2"/>
              </a:rPr>
              <a:t>Immunize.org</a:t>
            </a:r>
            <a:endParaRPr lang="en-US" dirty="0"/>
          </a:p>
          <a:p>
            <a:endParaRPr lang="en-US" dirty="0"/>
          </a:p>
          <a:p>
            <a:r>
              <a:rPr lang="en-US" b="1" dirty="0"/>
              <a:t>Eddie Lyon, DO</a:t>
            </a:r>
          </a:p>
          <a:p>
            <a:r>
              <a:rPr lang="en-US" dirty="0"/>
              <a:t>IKC Board Member, At-Large Position</a:t>
            </a:r>
          </a:p>
          <a:p>
            <a:r>
              <a:rPr lang="en-US" sz="2200" u="sng" dirty="0">
                <a:hlinkClick r:id="rId3" tooltip="https://links.us1.defend.egress.com/Warning?crId=6a32ec91c9567fb4a469682f&amp;Domain=immunize.org&amp;Threat=eNpzrShJLcpLzAEADmkDRA%3D%3D&amp;Lang=en&amp;Base64Url=eNrLKCkpKLbS1y9JTczVS87IzEkpSs0rzk0tSq7Uyy9K13dNKU8sSvGpzM9z8dc3NLAwNjS0NDA3BwA79RLi&amp;@OriginalLink=team.childrensmercy.org"/>
              </a:rPr>
              <a:t>https://team.childrensmercy.org/EdwardLyonDO/1083119077</a:t>
            </a:r>
            <a:endParaRPr lang="en-US" sz="2200" dirty="0"/>
          </a:p>
          <a:p>
            <a:endParaRPr lang="en-US" b="1" dirty="0"/>
          </a:p>
        </p:txBody>
      </p:sp>
      <p:pic>
        <p:nvPicPr>
          <p:cNvPr id="9" name="Picture 8">
            <a:extLst>
              <a:ext uri="{FF2B5EF4-FFF2-40B4-BE49-F238E27FC236}">
                <a16:creationId xmlns:a16="http://schemas.microsoft.com/office/drawing/2014/main" id="{D504D50F-EDF4-DC89-C036-B01BF3768355}"/>
              </a:ext>
            </a:extLst>
          </p:cNvPr>
          <p:cNvPicPr>
            <a:picLocks noChangeAspect="1"/>
          </p:cNvPicPr>
          <p:nvPr/>
        </p:nvPicPr>
        <p:blipFill>
          <a:blip r:embed="rId4"/>
          <a:stretch>
            <a:fillRect/>
          </a:stretch>
        </p:blipFill>
        <p:spPr>
          <a:xfrm>
            <a:off x="8253047" y="1970743"/>
            <a:ext cx="3512015" cy="4699688"/>
          </a:xfrm>
          <a:prstGeom prst="rect">
            <a:avLst/>
          </a:prstGeom>
        </p:spPr>
      </p:pic>
      <p:sp>
        <p:nvSpPr>
          <p:cNvPr id="2" name="Title 1">
            <a:extLst>
              <a:ext uri="{FF2B5EF4-FFF2-40B4-BE49-F238E27FC236}">
                <a16:creationId xmlns:a16="http://schemas.microsoft.com/office/drawing/2014/main" id="{F5FBA515-BD07-C596-8E41-AC2BDE0BECE1}"/>
              </a:ext>
            </a:extLst>
          </p:cNvPr>
          <p:cNvSpPr>
            <a:spLocks noGrp="1"/>
          </p:cNvSpPr>
          <p:nvPr>
            <p:ph type="ctrTitle"/>
          </p:nvPr>
        </p:nvSpPr>
        <p:spPr>
          <a:xfrm>
            <a:off x="1524000" y="1122363"/>
            <a:ext cx="9144000" cy="1440084"/>
          </a:xfrm>
        </p:spPr>
        <p:txBody>
          <a:bodyPr>
            <a:normAutofit fontScale="90000"/>
          </a:bodyPr>
          <a:lstStyle/>
          <a:p>
            <a:r>
              <a:rPr lang="en-US" dirty="0"/>
              <a:t>Reducing Vaccination Pain &amp; Anxiety in Children</a:t>
            </a:r>
          </a:p>
        </p:txBody>
      </p:sp>
      <p:sp>
        <p:nvSpPr>
          <p:cNvPr id="4" name="Slide Number Placeholder 3">
            <a:extLst>
              <a:ext uri="{FF2B5EF4-FFF2-40B4-BE49-F238E27FC236}">
                <a16:creationId xmlns:a16="http://schemas.microsoft.com/office/drawing/2014/main" id="{43326B5D-D61E-82EA-47D7-E12DD70F5F7D}"/>
              </a:ext>
            </a:extLst>
          </p:cNvPr>
          <p:cNvSpPr>
            <a:spLocks noGrp="1"/>
          </p:cNvSpPr>
          <p:nvPr>
            <p:ph type="sldNum" sz="quarter" idx="12"/>
          </p:nvPr>
        </p:nvSpPr>
        <p:spPr/>
        <p:txBody>
          <a:bodyPr/>
          <a:lstStyle/>
          <a:p>
            <a:fld id="{B4A918BC-4D43-4B42-B3C0-E7EBE25E6AF0}" type="slidenum">
              <a:rPr lang="en-US" smtClean="0"/>
              <a:t>1</a:t>
            </a:fld>
            <a:endParaRPr lang="en-US" dirty="0"/>
          </a:p>
        </p:txBody>
      </p:sp>
    </p:spTree>
    <p:extLst>
      <p:ext uri="{BB962C8B-B14F-4D97-AF65-F5344CB8AC3E}">
        <p14:creationId xmlns:p14="http://schemas.microsoft.com/office/powerpoint/2010/main" val="4286956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644F1-FA61-CF31-5C8B-4D4461A6D322}"/>
              </a:ext>
            </a:extLst>
          </p:cNvPr>
          <p:cNvSpPr>
            <a:spLocks noGrp="1"/>
          </p:cNvSpPr>
          <p:nvPr>
            <p:ph type="title"/>
          </p:nvPr>
        </p:nvSpPr>
        <p:spPr/>
        <p:txBody>
          <a:bodyPr/>
          <a:lstStyle/>
          <a:p>
            <a:r>
              <a:rPr lang="en-US" dirty="0"/>
              <a:t>Importance</a:t>
            </a:r>
          </a:p>
        </p:txBody>
      </p:sp>
      <p:sp>
        <p:nvSpPr>
          <p:cNvPr id="3" name="Content Placeholder 2">
            <a:extLst>
              <a:ext uri="{FF2B5EF4-FFF2-40B4-BE49-F238E27FC236}">
                <a16:creationId xmlns:a16="http://schemas.microsoft.com/office/drawing/2014/main" id="{D11A9D5B-1559-0F02-C07A-8F453E09C8E7}"/>
              </a:ext>
            </a:extLst>
          </p:cNvPr>
          <p:cNvSpPr>
            <a:spLocks noGrp="1"/>
          </p:cNvSpPr>
          <p:nvPr>
            <p:ph idx="1"/>
          </p:nvPr>
        </p:nvSpPr>
        <p:spPr/>
        <p:txBody>
          <a:bodyPr/>
          <a:lstStyle/>
          <a:p>
            <a:r>
              <a:rPr lang="en-US" dirty="0"/>
              <a:t>Important to the person experiencing pain, anxiety</a:t>
            </a:r>
            <a:br>
              <a:rPr lang="en-US" dirty="0"/>
            </a:br>
            <a:endParaRPr lang="en-US" dirty="0"/>
          </a:p>
          <a:p>
            <a:r>
              <a:rPr lang="en-US" dirty="0"/>
              <a:t>Can </a:t>
            </a:r>
            <a:r>
              <a:rPr lang="en-US" b="1" dirty="0"/>
              <a:t>influence a person's decisions regarding current and future healthcare</a:t>
            </a:r>
            <a:r>
              <a:rPr lang="en-US" dirty="0"/>
              <a:t>, including vaccinations (avoidance, refusal)</a:t>
            </a:r>
            <a:br>
              <a:rPr lang="en-US" dirty="0"/>
            </a:br>
            <a:endParaRPr lang="en-US" dirty="0"/>
          </a:p>
          <a:p>
            <a:r>
              <a:rPr lang="en-US" dirty="0"/>
              <a:t>Exhausting for healthcare personnel</a:t>
            </a:r>
          </a:p>
          <a:p>
            <a:endParaRPr lang="en-US" dirty="0"/>
          </a:p>
        </p:txBody>
      </p:sp>
      <p:sp>
        <p:nvSpPr>
          <p:cNvPr id="4" name="Slide Number Placeholder 3">
            <a:extLst>
              <a:ext uri="{FF2B5EF4-FFF2-40B4-BE49-F238E27FC236}">
                <a16:creationId xmlns:a16="http://schemas.microsoft.com/office/drawing/2014/main" id="{2FDECD38-F441-CAAE-393B-302120253420}"/>
              </a:ext>
            </a:extLst>
          </p:cNvPr>
          <p:cNvSpPr>
            <a:spLocks noGrp="1"/>
          </p:cNvSpPr>
          <p:nvPr>
            <p:ph type="sldNum" sz="quarter" idx="12"/>
          </p:nvPr>
        </p:nvSpPr>
        <p:spPr/>
        <p:txBody>
          <a:bodyPr/>
          <a:lstStyle/>
          <a:p>
            <a:fld id="{B4A918BC-4D43-4B42-B3C0-E7EBE25E6AF0}" type="slidenum">
              <a:rPr lang="en-US" smtClean="0"/>
              <a:t>10</a:t>
            </a:fld>
            <a:endParaRPr lang="en-US"/>
          </a:p>
        </p:txBody>
      </p:sp>
      <p:pic>
        <p:nvPicPr>
          <p:cNvPr id="6" name="Picture 5">
            <a:extLst>
              <a:ext uri="{FF2B5EF4-FFF2-40B4-BE49-F238E27FC236}">
                <a16:creationId xmlns:a16="http://schemas.microsoft.com/office/drawing/2014/main" id="{8E878343-735B-DAAF-FF25-8A339C4E3D9F}"/>
              </a:ext>
            </a:extLst>
          </p:cNvPr>
          <p:cNvPicPr>
            <a:picLocks noChangeAspect="1"/>
          </p:cNvPicPr>
          <p:nvPr/>
        </p:nvPicPr>
        <p:blipFill>
          <a:blip r:embed="rId2"/>
          <a:stretch>
            <a:fillRect/>
          </a:stretch>
        </p:blipFill>
        <p:spPr>
          <a:xfrm>
            <a:off x="7666893" y="3464169"/>
            <a:ext cx="4525108" cy="3393831"/>
          </a:xfrm>
          <a:prstGeom prst="rect">
            <a:avLst/>
          </a:prstGeom>
        </p:spPr>
      </p:pic>
      <p:sp>
        <p:nvSpPr>
          <p:cNvPr id="7" name="Rounded Rectangle 6">
            <a:extLst>
              <a:ext uri="{FF2B5EF4-FFF2-40B4-BE49-F238E27FC236}">
                <a16:creationId xmlns:a16="http://schemas.microsoft.com/office/drawing/2014/main" id="{C5D10110-B43E-FA63-F30F-9101C1BA9546}"/>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295B6A7B-C07A-8818-53E6-54DD9CCFF5AB}"/>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a:extLst>
              <a:ext uri="{FF2B5EF4-FFF2-40B4-BE49-F238E27FC236}">
                <a16:creationId xmlns:a16="http://schemas.microsoft.com/office/drawing/2014/main" id="{2FA7E960-3289-D5B2-BE73-318A8983267F}"/>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30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18388-0781-BF29-516F-CF1669E862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943DB8-DD07-D8D7-8576-50D5FC9605EB}"/>
              </a:ext>
            </a:extLst>
          </p:cNvPr>
          <p:cNvSpPr>
            <a:spLocks noGrp="1"/>
          </p:cNvSpPr>
          <p:nvPr>
            <p:ph type="title"/>
          </p:nvPr>
        </p:nvSpPr>
        <p:spPr>
          <a:xfrm>
            <a:off x="1647092" y="1420203"/>
            <a:ext cx="4495801" cy="1325563"/>
          </a:xfrm>
        </p:spPr>
        <p:txBody>
          <a:bodyPr>
            <a:normAutofit fontScale="90000"/>
          </a:bodyPr>
          <a:lstStyle/>
          <a:p>
            <a:r>
              <a:rPr lang="en-US" dirty="0"/>
              <a:t>World Health Organization</a:t>
            </a:r>
            <a:br>
              <a:rPr lang="en-US" dirty="0"/>
            </a:br>
            <a:r>
              <a:rPr lang="en-US" dirty="0"/>
              <a:t>guidance</a:t>
            </a:r>
          </a:p>
        </p:txBody>
      </p:sp>
      <p:sp>
        <p:nvSpPr>
          <p:cNvPr id="4" name="Slide Number Placeholder 3">
            <a:extLst>
              <a:ext uri="{FF2B5EF4-FFF2-40B4-BE49-F238E27FC236}">
                <a16:creationId xmlns:a16="http://schemas.microsoft.com/office/drawing/2014/main" id="{D0223FA4-373D-D90B-7D67-3287B105D6D2}"/>
              </a:ext>
            </a:extLst>
          </p:cNvPr>
          <p:cNvSpPr>
            <a:spLocks noGrp="1"/>
          </p:cNvSpPr>
          <p:nvPr>
            <p:ph type="sldNum" sz="quarter" idx="12"/>
          </p:nvPr>
        </p:nvSpPr>
        <p:spPr/>
        <p:txBody>
          <a:bodyPr/>
          <a:lstStyle/>
          <a:p>
            <a:fld id="{B4A918BC-4D43-4B42-B3C0-E7EBE25E6AF0}" type="slidenum">
              <a:rPr lang="en-US" smtClean="0"/>
              <a:t>11</a:t>
            </a:fld>
            <a:endParaRPr lang="en-US"/>
          </a:p>
        </p:txBody>
      </p:sp>
      <p:sp>
        <p:nvSpPr>
          <p:cNvPr id="7" name="Rounded Rectangle 6">
            <a:extLst>
              <a:ext uri="{FF2B5EF4-FFF2-40B4-BE49-F238E27FC236}">
                <a16:creationId xmlns:a16="http://schemas.microsoft.com/office/drawing/2014/main" id="{9AF24ED1-2F5D-031B-4C1F-76B9067F8649}"/>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F4500CAD-DBA3-6682-DCF6-8F2767EC568B}"/>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a:extLst>
              <a:ext uri="{FF2B5EF4-FFF2-40B4-BE49-F238E27FC236}">
                <a16:creationId xmlns:a16="http://schemas.microsoft.com/office/drawing/2014/main" id="{7BEE997F-1C33-E945-DCE6-ECECD7B9C44C}"/>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a:extLst>
              <a:ext uri="{FF2B5EF4-FFF2-40B4-BE49-F238E27FC236}">
                <a16:creationId xmlns:a16="http://schemas.microsoft.com/office/drawing/2014/main" id="{C444DF40-1F6A-E9E6-C103-B7890EBA6B98}"/>
              </a:ext>
            </a:extLst>
          </p:cNvPr>
          <p:cNvPicPr>
            <a:picLocks noGrp="1" noChangeAspect="1"/>
          </p:cNvPicPr>
          <p:nvPr>
            <p:ph idx="1"/>
          </p:nvPr>
        </p:nvPicPr>
        <p:blipFill>
          <a:blip r:embed="rId2"/>
          <a:stretch>
            <a:fillRect/>
          </a:stretch>
        </p:blipFill>
        <p:spPr>
          <a:xfrm rot="517833">
            <a:off x="6676248" y="900757"/>
            <a:ext cx="4120706" cy="5815467"/>
          </a:xfrm>
          <a:prstGeom prst="rect">
            <a:avLst/>
          </a:prstGeom>
        </p:spPr>
      </p:pic>
      <p:sp>
        <p:nvSpPr>
          <p:cNvPr id="3" name="TextBox 2">
            <a:extLst>
              <a:ext uri="{FF2B5EF4-FFF2-40B4-BE49-F238E27FC236}">
                <a16:creationId xmlns:a16="http://schemas.microsoft.com/office/drawing/2014/main" id="{5FE457BF-B7A7-2EDE-DA79-CDE1D32F5F2C}"/>
              </a:ext>
            </a:extLst>
          </p:cNvPr>
          <p:cNvSpPr txBox="1"/>
          <p:nvPr/>
        </p:nvSpPr>
        <p:spPr>
          <a:xfrm>
            <a:off x="644768" y="5064370"/>
            <a:ext cx="5697415" cy="369332"/>
          </a:xfrm>
          <a:prstGeom prst="rect">
            <a:avLst/>
          </a:prstGeom>
          <a:noFill/>
        </p:spPr>
        <p:txBody>
          <a:bodyPr wrap="square" rtlCol="0">
            <a:spAutoFit/>
          </a:bodyPr>
          <a:lstStyle/>
          <a:p>
            <a:r>
              <a:rPr lang="en-US" dirty="0"/>
              <a:t>https://</a:t>
            </a:r>
            <a:r>
              <a:rPr lang="en-US" dirty="0" err="1"/>
              <a:t>www.who.int</a:t>
            </a:r>
            <a:r>
              <a:rPr lang="en-US" dirty="0"/>
              <a:t>/publications/</a:t>
            </a:r>
            <a:r>
              <a:rPr lang="en-US" dirty="0" err="1"/>
              <a:t>i</a:t>
            </a:r>
            <a:r>
              <a:rPr lang="en-US" dirty="0"/>
              <a:t>/item/9789241515948</a:t>
            </a:r>
          </a:p>
        </p:txBody>
      </p:sp>
    </p:spTree>
    <p:extLst>
      <p:ext uri="{BB962C8B-B14F-4D97-AF65-F5344CB8AC3E}">
        <p14:creationId xmlns:p14="http://schemas.microsoft.com/office/powerpoint/2010/main" val="1600444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6ACF8"/>
        </a:solidFill>
        <a:effectLst/>
      </p:bgPr>
    </p:bg>
    <p:spTree>
      <p:nvGrpSpPr>
        <p:cNvPr id="1" name="">
          <a:extLst>
            <a:ext uri="{FF2B5EF4-FFF2-40B4-BE49-F238E27FC236}">
              <a16:creationId xmlns:a16="http://schemas.microsoft.com/office/drawing/2014/main" id="{FF79FA75-9F9A-A625-A9CA-7F65F01B96DA}"/>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BEB4B335-6BBE-E91D-1215-81FC9FF701EC}"/>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ounded Rectangle 4">
            <a:extLst>
              <a:ext uri="{FF2B5EF4-FFF2-40B4-BE49-F238E27FC236}">
                <a16:creationId xmlns:a16="http://schemas.microsoft.com/office/drawing/2014/main" id="{F0F946CE-FB64-6DBB-D5A7-1ED5781E9EA0}"/>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Rounded Rectangle 5">
            <a:extLst>
              <a:ext uri="{FF2B5EF4-FFF2-40B4-BE49-F238E27FC236}">
                <a16:creationId xmlns:a16="http://schemas.microsoft.com/office/drawing/2014/main" id="{5B91978C-D945-C1CB-182C-5477CBE7EE98}"/>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itle 11">
            <a:extLst>
              <a:ext uri="{FF2B5EF4-FFF2-40B4-BE49-F238E27FC236}">
                <a16:creationId xmlns:a16="http://schemas.microsoft.com/office/drawing/2014/main" id="{26C95207-0849-8D5D-25E4-509FD11BB25F}"/>
              </a:ext>
            </a:extLst>
          </p:cNvPr>
          <p:cNvSpPr>
            <a:spLocks noGrp="1"/>
          </p:cNvSpPr>
          <p:nvPr>
            <p:ph type="title"/>
          </p:nvPr>
        </p:nvSpPr>
        <p:spPr>
          <a:xfrm>
            <a:off x="838200" y="618186"/>
            <a:ext cx="10515600" cy="1072502"/>
          </a:xfrm>
        </p:spPr>
        <p:txBody>
          <a:bodyPr/>
          <a:lstStyle/>
          <a:p>
            <a:r>
              <a:rPr lang="en-US" dirty="0">
                <a:solidFill>
                  <a:schemeClr val="bg1"/>
                </a:solidFill>
              </a:rPr>
              <a:t>Let’s play “Test the Moderator!” True or False?</a:t>
            </a:r>
          </a:p>
        </p:txBody>
      </p:sp>
      <p:sp>
        <p:nvSpPr>
          <p:cNvPr id="13" name="Content Placeholder 12">
            <a:extLst>
              <a:ext uri="{FF2B5EF4-FFF2-40B4-BE49-F238E27FC236}">
                <a16:creationId xmlns:a16="http://schemas.microsoft.com/office/drawing/2014/main" id="{C1BCF96D-EB79-F583-724C-12672AAD36A7}"/>
              </a:ext>
            </a:extLst>
          </p:cNvPr>
          <p:cNvSpPr>
            <a:spLocks noGrp="1"/>
          </p:cNvSpPr>
          <p:nvPr>
            <p:ph idx="1"/>
          </p:nvPr>
        </p:nvSpPr>
        <p:spPr/>
        <p:txBody>
          <a:bodyPr>
            <a:normAutofit/>
          </a:bodyPr>
          <a:lstStyle/>
          <a:p>
            <a:pPr marL="0" indent="0">
              <a:buNone/>
            </a:pPr>
            <a:r>
              <a:rPr lang="en-US" dirty="0">
                <a:solidFill>
                  <a:schemeClr val="bg1"/>
                </a:solidFill>
              </a:rPr>
              <a:t>Based on a Canadian survey on fear of needles…</a:t>
            </a:r>
            <a:br>
              <a:rPr lang="en-US" dirty="0">
                <a:solidFill>
                  <a:schemeClr val="bg1"/>
                </a:solidFill>
              </a:rPr>
            </a:br>
            <a:endParaRPr lang="en-US" dirty="0">
              <a:solidFill>
                <a:schemeClr val="bg1"/>
              </a:solidFill>
            </a:endParaRPr>
          </a:p>
          <a:p>
            <a:r>
              <a:rPr lang="en-US" dirty="0">
                <a:solidFill>
                  <a:schemeClr val="bg1"/>
                </a:solidFill>
              </a:rPr>
              <a:t>Almost 2/3 of children</a:t>
            </a:r>
            <a:br>
              <a:rPr lang="en-US" dirty="0">
                <a:solidFill>
                  <a:schemeClr val="bg1"/>
                </a:solidFill>
              </a:rPr>
            </a:br>
            <a:endParaRPr lang="en-US" dirty="0">
              <a:solidFill>
                <a:schemeClr val="bg1"/>
              </a:solidFill>
            </a:endParaRPr>
          </a:p>
          <a:p>
            <a:r>
              <a:rPr lang="en-US" dirty="0">
                <a:solidFill>
                  <a:schemeClr val="bg1"/>
                </a:solidFill>
              </a:rPr>
              <a:t>10% of parents</a:t>
            </a:r>
            <a:br>
              <a:rPr lang="en-US" dirty="0">
                <a:solidFill>
                  <a:schemeClr val="bg1"/>
                </a:solidFill>
              </a:rPr>
            </a:br>
            <a:endParaRPr lang="en-US" dirty="0">
              <a:solidFill>
                <a:schemeClr val="bg1"/>
              </a:solidFill>
            </a:endParaRPr>
          </a:p>
          <a:p>
            <a:r>
              <a:rPr lang="en-US" dirty="0">
                <a:solidFill>
                  <a:schemeClr val="bg1"/>
                </a:solidFill>
              </a:rPr>
              <a:t>Needle fear was the primary reason for immunization non-compliance for 7% and 8% of parents and children, respectively.</a:t>
            </a:r>
          </a:p>
        </p:txBody>
      </p:sp>
      <p:sp>
        <p:nvSpPr>
          <p:cNvPr id="2" name="Slide Number Placeholder 1">
            <a:extLst>
              <a:ext uri="{FF2B5EF4-FFF2-40B4-BE49-F238E27FC236}">
                <a16:creationId xmlns:a16="http://schemas.microsoft.com/office/drawing/2014/main" id="{AC99EC8E-3C25-FEC7-00E5-65BBF16880A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A918BC-4D43-4B42-B3C0-E7EBE25E6AF0}" type="slidenum">
              <a:rPr kumimoji="0" lang="en-US" sz="1200" b="0" i="0" u="none" strike="noStrike" kern="1200" cap="none" spc="0" normalizeH="0" baseline="0" noProof="0" smtClean="0">
                <a:ln>
                  <a:noFill/>
                </a:ln>
                <a:solidFill>
                  <a:srgbClr val="3B64AF">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3B64AF">
                  <a:tint val="75000"/>
                </a:srgb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5C35543-291D-6F7F-6879-8FB5A4963A0C}"/>
              </a:ext>
            </a:extLst>
          </p:cNvPr>
          <p:cNvSpPr txBox="1"/>
          <p:nvPr/>
        </p:nvSpPr>
        <p:spPr>
          <a:xfrm>
            <a:off x="2602523" y="6353908"/>
            <a:ext cx="826476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https://</a:t>
            </a:r>
            <a:r>
              <a:rPr kumimoji="0" lang="en-US" sz="1800" b="0" i="0" u="none" strike="noStrike" kern="1200" cap="none" spc="0" normalizeH="0" baseline="0" noProof="0" dirty="0" err="1">
                <a:ln>
                  <a:noFill/>
                </a:ln>
                <a:solidFill>
                  <a:srgbClr val="FFFFFF"/>
                </a:solidFill>
                <a:effectLst/>
                <a:uLnTx/>
                <a:uFillTx/>
                <a:latin typeface="Calibri" panose="020F0502020204030204"/>
                <a:ea typeface="+mn-ea"/>
                <a:cs typeface="+mn-cs"/>
              </a:rPr>
              <a:t>www.sciencedirect.com</a:t>
            </a: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/science/article/abs/</a:t>
            </a:r>
            <a:r>
              <a:rPr kumimoji="0" lang="en-US" sz="1800" b="0" i="0" u="none" strike="noStrike" kern="1200" cap="none" spc="0" normalizeH="0" baseline="0" noProof="0" dirty="0" err="1">
                <a:ln>
                  <a:noFill/>
                </a:ln>
                <a:solidFill>
                  <a:srgbClr val="FFFFFF"/>
                </a:solidFill>
                <a:effectLst/>
                <a:uLnTx/>
                <a:uFillTx/>
                <a:latin typeface="Calibri" panose="020F0502020204030204"/>
                <a:ea typeface="+mn-ea"/>
                <a:cs typeface="+mn-cs"/>
              </a:rPr>
              <a:t>pii</a:t>
            </a: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/S0264410X1200686X</a:t>
            </a:r>
          </a:p>
        </p:txBody>
      </p:sp>
    </p:spTree>
    <p:extLst>
      <p:ext uri="{BB962C8B-B14F-4D97-AF65-F5344CB8AC3E}">
        <p14:creationId xmlns:p14="http://schemas.microsoft.com/office/powerpoint/2010/main" val="351514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6CEB4-66C7-F2A1-CC2A-DEC2840B77F9}"/>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070408FA-0E3F-7F3D-3241-36146A4F6729}"/>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42858976-884E-CDB5-E1F9-69E5447952E0}"/>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EF6CAD92-77C1-0969-61FB-487D1C0765B1}"/>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A9C8CC37-814F-056F-0FB1-319215053454}"/>
              </a:ext>
            </a:extLst>
          </p:cNvPr>
          <p:cNvSpPr>
            <a:spLocks noGrp="1"/>
          </p:cNvSpPr>
          <p:nvPr>
            <p:ph type="title"/>
          </p:nvPr>
        </p:nvSpPr>
        <p:spPr>
          <a:xfrm>
            <a:off x="838200" y="618186"/>
            <a:ext cx="10515600" cy="1072502"/>
          </a:xfrm>
        </p:spPr>
        <p:txBody>
          <a:bodyPr/>
          <a:lstStyle/>
          <a:p>
            <a:r>
              <a:rPr lang="en-US" dirty="0"/>
              <a:t>Outline of today’s 30-minute webinar</a:t>
            </a:r>
          </a:p>
        </p:txBody>
      </p:sp>
      <p:sp>
        <p:nvSpPr>
          <p:cNvPr id="13" name="Content Placeholder 12">
            <a:extLst>
              <a:ext uri="{FF2B5EF4-FFF2-40B4-BE49-F238E27FC236}">
                <a16:creationId xmlns:a16="http://schemas.microsoft.com/office/drawing/2014/main" id="{EBBBE95B-CEE6-9BA1-04E6-16AD8B74CC39}"/>
              </a:ext>
            </a:extLst>
          </p:cNvPr>
          <p:cNvSpPr>
            <a:spLocks noGrp="1"/>
          </p:cNvSpPr>
          <p:nvPr>
            <p:ph idx="1"/>
          </p:nvPr>
        </p:nvSpPr>
        <p:spPr>
          <a:xfrm>
            <a:off x="838200" y="1631662"/>
            <a:ext cx="10515600" cy="4351338"/>
          </a:xfrm>
        </p:spPr>
        <p:txBody>
          <a:bodyPr>
            <a:normAutofit lnSpcReduction="10000"/>
          </a:bodyPr>
          <a:lstStyle/>
          <a:p>
            <a:pPr>
              <a:lnSpc>
                <a:spcPct val="150000"/>
              </a:lnSpc>
            </a:pPr>
            <a:r>
              <a:rPr lang="en-US" dirty="0"/>
              <a:t>The problem</a:t>
            </a:r>
          </a:p>
          <a:p>
            <a:pPr>
              <a:lnSpc>
                <a:spcPct val="150000"/>
              </a:lnSpc>
            </a:pPr>
            <a:r>
              <a:rPr lang="en-US" dirty="0">
                <a:highlight>
                  <a:srgbClr val="FEC00E"/>
                </a:highlight>
              </a:rPr>
              <a:t>Assessing pain &amp; anxiety</a:t>
            </a:r>
          </a:p>
          <a:p>
            <a:pPr>
              <a:lnSpc>
                <a:spcPct val="150000"/>
              </a:lnSpc>
            </a:pPr>
            <a:r>
              <a:rPr lang="en-US" dirty="0"/>
              <a:t>A word on syncope</a:t>
            </a:r>
          </a:p>
          <a:p>
            <a:pPr>
              <a:lnSpc>
                <a:spcPct val="150000"/>
              </a:lnSpc>
            </a:pPr>
            <a:r>
              <a:rPr lang="en-US" dirty="0"/>
              <a:t>How families can prep</a:t>
            </a:r>
          </a:p>
          <a:p>
            <a:pPr>
              <a:lnSpc>
                <a:spcPct val="150000"/>
              </a:lnSpc>
            </a:pPr>
            <a:r>
              <a:rPr lang="en-US" dirty="0"/>
              <a:t>What healthcare professionals can do</a:t>
            </a:r>
          </a:p>
          <a:p>
            <a:pPr>
              <a:lnSpc>
                <a:spcPct val="150000"/>
              </a:lnSpc>
            </a:pPr>
            <a:r>
              <a:rPr lang="en-US" dirty="0"/>
              <a:t>Resources</a:t>
            </a:r>
          </a:p>
        </p:txBody>
      </p:sp>
      <p:sp>
        <p:nvSpPr>
          <p:cNvPr id="2" name="Slide Number Placeholder 1">
            <a:extLst>
              <a:ext uri="{FF2B5EF4-FFF2-40B4-BE49-F238E27FC236}">
                <a16:creationId xmlns:a16="http://schemas.microsoft.com/office/drawing/2014/main" id="{20540522-29AF-7FBB-523E-7FFC12F385E8}"/>
              </a:ext>
            </a:extLst>
          </p:cNvPr>
          <p:cNvSpPr>
            <a:spLocks noGrp="1"/>
          </p:cNvSpPr>
          <p:nvPr>
            <p:ph type="sldNum" sz="quarter" idx="12"/>
          </p:nvPr>
        </p:nvSpPr>
        <p:spPr/>
        <p:txBody>
          <a:bodyPr/>
          <a:lstStyle/>
          <a:p>
            <a:fld id="{B4A918BC-4D43-4B42-B3C0-E7EBE25E6AF0}" type="slidenum">
              <a:rPr lang="en-US" smtClean="0"/>
              <a:t>13</a:t>
            </a:fld>
            <a:endParaRPr lang="en-US"/>
          </a:p>
        </p:txBody>
      </p:sp>
    </p:spTree>
    <p:extLst>
      <p:ext uri="{BB962C8B-B14F-4D97-AF65-F5344CB8AC3E}">
        <p14:creationId xmlns:p14="http://schemas.microsoft.com/office/powerpoint/2010/main" val="2061010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D77AE-10CF-C902-6F51-1F6E1740ADC6}"/>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318EA001-F5DE-9EFC-9EA4-6919F3B3F039}"/>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054D9DCB-BE2D-A6E2-DC2D-41B549583930}"/>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B23576DE-15A9-0585-F225-2EFB8BE8B54F}"/>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0F8D3348-0D33-8975-E0BB-4A497BD5A1C6}"/>
              </a:ext>
            </a:extLst>
          </p:cNvPr>
          <p:cNvSpPr>
            <a:spLocks noGrp="1"/>
          </p:cNvSpPr>
          <p:nvPr>
            <p:ph type="title"/>
          </p:nvPr>
        </p:nvSpPr>
        <p:spPr>
          <a:xfrm>
            <a:off x="838200" y="618186"/>
            <a:ext cx="10515600" cy="1072502"/>
          </a:xfrm>
        </p:spPr>
        <p:txBody>
          <a:bodyPr/>
          <a:lstStyle/>
          <a:p>
            <a:r>
              <a:rPr lang="en-US" dirty="0"/>
              <a:t>Assessment</a:t>
            </a:r>
          </a:p>
        </p:txBody>
      </p:sp>
      <p:pic>
        <p:nvPicPr>
          <p:cNvPr id="8" name="Picture 7">
            <a:extLst>
              <a:ext uri="{FF2B5EF4-FFF2-40B4-BE49-F238E27FC236}">
                <a16:creationId xmlns:a16="http://schemas.microsoft.com/office/drawing/2014/main" id="{BED02DEE-8144-6822-8CD2-21E63612031B}"/>
              </a:ext>
            </a:extLst>
          </p:cNvPr>
          <p:cNvPicPr>
            <a:picLocks noChangeAspect="1"/>
          </p:cNvPicPr>
          <p:nvPr/>
        </p:nvPicPr>
        <p:blipFill>
          <a:blip r:embed="rId2"/>
          <a:stretch>
            <a:fillRect/>
          </a:stretch>
        </p:blipFill>
        <p:spPr>
          <a:xfrm>
            <a:off x="2450123" y="1616321"/>
            <a:ext cx="10421815" cy="5862271"/>
          </a:xfrm>
          <a:prstGeom prst="rect">
            <a:avLst/>
          </a:prstGeom>
        </p:spPr>
      </p:pic>
      <p:sp>
        <p:nvSpPr>
          <p:cNvPr id="13" name="Content Placeholder 12">
            <a:extLst>
              <a:ext uri="{FF2B5EF4-FFF2-40B4-BE49-F238E27FC236}">
                <a16:creationId xmlns:a16="http://schemas.microsoft.com/office/drawing/2014/main" id="{1DFB915A-BB23-67C8-9451-0B360E3E7D6F}"/>
              </a:ext>
            </a:extLst>
          </p:cNvPr>
          <p:cNvSpPr>
            <a:spLocks noGrp="1"/>
          </p:cNvSpPr>
          <p:nvPr>
            <p:ph idx="1"/>
          </p:nvPr>
        </p:nvSpPr>
        <p:spPr/>
        <p:txBody>
          <a:bodyPr>
            <a:normAutofit/>
          </a:bodyPr>
          <a:lstStyle/>
          <a:p>
            <a:pPr>
              <a:lnSpc>
                <a:spcPct val="100000"/>
              </a:lnSpc>
            </a:pPr>
            <a:r>
              <a:rPr lang="en-US" sz="2400" dirty="0"/>
              <a:t>No direct measurement, many scales (often very specific) – </a:t>
            </a:r>
            <a:br>
              <a:rPr lang="en-US" sz="2400" dirty="0"/>
            </a:br>
            <a:r>
              <a:rPr lang="en-US" sz="2400" dirty="0"/>
              <a:t>Vaccination  discomfort Scale (VACS)</a:t>
            </a:r>
            <a:br>
              <a:rPr lang="en-US" sz="2400" dirty="0"/>
            </a:br>
            <a:endParaRPr lang="en-US" sz="2400" dirty="0"/>
          </a:p>
          <a:p>
            <a:pPr>
              <a:lnSpc>
                <a:spcPct val="100000"/>
              </a:lnSpc>
            </a:pPr>
            <a:r>
              <a:rPr lang="en-US" sz="2400" dirty="0"/>
              <a:t>Informal evaluation</a:t>
            </a:r>
          </a:p>
        </p:txBody>
      </p:sp>
      <p:sp>
        <p:nvSpPr>
          <p:cNvPr id="2" name="Slide Number Placeholder 1">
            <a:extLst>
              <a:ext uri="{FF2B5EF4-FFF2-40B4-BE49-F238E27FC236}">
                <a16:creationId xmlns:a16="http://schemas.microsoft.com/office/drawing/2014/main" id="{FE9DA892-CBCE-4D50-BE30-455EA31016B2}"/>
              </a:ext>
            </a:extLst>
          </p:cNvPr>
          <p:cNvSpPr>
            <a:spLocks noGrp="1"/>
          </p:cNvSpPr>
          <p:nvPr>
            <p:ph type="sldNum" sz="quarter" idx="12"/>
          </p:nvPr>
        </p:nvSpPr>
        <p:spPr/>
        <p:txBody>
          <a:bodyPr/>
          <a:lstStyle/>
          <a:p>
            <a:fld id="{B4A918BC-4D43-4B42-B3C0-E7EBE25E6AF0}" type="slidenum">
              <a:rPr lang="en-US" smtClean="0"/>
              <a:t>14</a:t>
            </a:fld>
            <a:endParaRPr lang="en-US"/>
          </a:p>
        </p:txBody>
      </p:sp>
    </p:spTree>
    <p:extLst>
      <p:ext uri="{BB962C8B-B14F-4D97-AF65-F5344CB8AC3E}">
        <p14:creationId xmlns:p14="http://schemas.microsoft.com/office/powerpoint/2010/main" val="3677132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8BDD3-CD93-41A8-8807-9F6D7459468F}"/>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0CE26813-2FE5-8387-DA41-4FE54AB7B7B4}"/>
              </a:ext>
            </a:extLst>
          </p:cNvPr>
          <p:cNvPicPr>
            <a:picLocks noChangeAspect="1"/>
          </p:cNvPicPr>
          <p:nvPr/>
        </p:nvPicPr>
        <p:blipFill>
          <a:blip r:embed="rId2"/>
          <a:stretch>
            <a:fillRect/>
          </a:stretch>
        </p:blipFill>
        <p:spPr>
          <a:xfrm>
            <a:off x="1023256" y="172043"/>
            <a:ext cx="10703169" cy="6020533"/>
          </a:xfrm>
          <a:prstGeom prst="rect">
            <a:avLst/>
          </a:prstGeom>
        </p:spPr>
      </p:pic>
      <p:sp>
        <p:nvSpPr>
          <p:cNvPr id="4" name="Rounded Rectangle 3">
            <a:extLst>
              <a:ext uri="{FF2B5EF4-FFF2-40B4-BE49-F238E27FC236}">
                <a16:creationId xmlns:a16="http://schemas.microsoft.com/office/drawing/2014/main" id="{3B0AC645-AAA9-AD84-ECE4-082ECF7BE636}"/>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1D9C56A5-C565-E5CA-18D7-DBDCFACADD0C}"/>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377D8283-EC0F-C9DC-6457-E31E3902204D}"/>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42385AB-A55C-1A22-FF59-E5AACE7E0973}"/>
              </a:ext>
            </a:extLst>
          </p:cNvPr>
          <p:cNvSpPr>
            <a:spLocks noGrp="1"/>
          </p:cNvSpPr>
          <p:nvPr>
            <p:ph type="sldNum" sz="quarter" idx="12"/>
          </p:nvPr>
        </p:nvSpPr>
        <p:spPr/>
        <p:txBody>
          <a:bodyPr/>
          <a:lstStyle/>
          <a:p>
            <a:fld id="{B4A918BC-4D43-4B42-B3C0-E7EBE25E6AF0}" type="slidenum">
              <a:rPr lang="en-US" smtClean="0"/>
              <a:t>15</a:t>
            </a:fld>
            <a:endParaRPr lang="en-US"/>
          </a:p>
        </p:txBody>
      </p:sp>
    </p:spTree>
    <p:extLst>
      <p:ext uri="{BB962C8B-B14F-4D97-AF65-F5344CB8AC3E}">
        <p14:creationId xmlns:p14="http://schemas.microsoft.com/office/powerpoint/2010/main" val="3762676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E5E8B-F600-31F8-DE9E-97FAC882BBDD}"/>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3D1E4D7B-0112-49C6-32F8-46EDC0EE3A3D}"/>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0DC0AFB9-2061-28EF-9232-216838F1F9DE}"/>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D286C25-109F-4DA6-B781-00D3331B7901}"/>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1C6FAD23-6557-55A3-0CB6-DB51F18CCA7B}"/>
              </a:ext>
            </a:extLst>
          </p:cNvPr>
          <p:cNvSpPr>
            <a:spLocks noGrp="1"/>
          </p:cNvSpPr>
          <p:nvPr>
            <p:ph type="title"/>
          </p:nvPr>
        </p:nvSpPr>
        <p:spPr>
          <a:xfrm>
            <a:off x="838200" y="618186"/>
            <a:ext cx="10515600" cy="1072502"/>
          </a:xfrm>
        </p:spPr>
        <p:txBody>
          <a:bodyPr/>
          <a:lstStyle/>
          <a:p>
            <a:r>
              <a:rPr lang="en-US" dirty="0"/>
              <a:t>Self-report to assess &amp; manage pain</a:t>
            </a:r>
          </a:p>
        </p:txBody>
      </p:sp>
      <p:sp>
        <p:nvSpPr>
          <p:cNvPr id="13" name="Content Placeholder 12">
            <a:extLst>
              <a:ext uri="{FF2B5EF4-FFF2-40B4-BE49-F238E27FC236}">
                <a16:creationId xmlns:a16="http://schemas.microsoft.com/office/drawing/2014/main" id="{763EF297-70FA-6EFC-14D5-42199547133B}"/>
              </a:ext>
            </a:extLst>
          </p:cNvPr>
          <p:cNvSpPr>
            <a:spLocks noGrp="1"/>
          </p:cNvSpPr>
          <p:nvPr>
            <p:ph idx="1"/>
          </p:nvPr>
        </p:nvSpPr>
        <p:spPr>
          <a:xfrm>
            <a:off x="838200" y="1825625"/>
            <a:ext cx="6371492" cy="4351338"/>
          </a:xfrm>
        </p:spPr>
        <p:txBody>
          <a:bodyPr>
            <a:normAutofit/>
          </a:bodyPr>
          <a:lstStyle/>
          <a:p>
            <a:pPr>
              <a:lnSpc>
                <a:spcPct val="100000"/>
              </a:lnSpc>
            </a:pPr>
            <a:r>
              <a:rPr lang="en-US" sz="2400" b="1" dirty="0"/>
              <a:t>Especially important </a:t>
            </a:r>
            <a:r>
              <a:rPr lang="en-US" sz="2400" dirty="0"/>
              <a:t>to optimize vaccination experience of someone with known vaccination-related anxiety</a:t>
            </a:r>
          </a:p>
          <a:p>
            <a:r>
              <a:rPr lang="en-US" sz="2400" dirty="0"/>
              <a:t>For older children and adolescents, we can often rely on patients' self-reports </a:t>
            </a:r>
          </a:p>
          <a:p>
            <a:r>
              <a:rPr lang="en-US" sz="2400" dirty="0"/>
              <a:t>Optimal results can be obtained if:</a:t>
            </a:r>
          </a:p>
          <a:p>
            <a:pPr lvl="1"/>
            <a:r>
              <a:rPr lang="en-US" dirty="0"/>
              <a:t>Patients can describe their pain to healthcare personnel AND</a:t>
            </a:r>
          </a:p>
          <a:p>
            <a:pPr lvl="1"/>
            <a:r>
              <a:rPr lang="en-US" dirty="0"/>
              <a:t>Healthcare providers can listen and plan around the stated needs</a:t>
            </a:r>
          </a:p>
          <a:p>
            <a:pPr>
              <a:lnSpc>
                <a:spcPct val="100000"/>
              </a:lnSpc>
            </a:pPr>
            <a:endParaRPr lang="en-US" sz="2400" dirty="0"/>
          </a:p>
        </p:txBody>
      </p:sp>
      <p:sp>
        <p:nvSpPr>
          <p:cNvPr id="2" name="Slide Number Placeholder 1">
            <a:extLst>
              <a:ext uri="{FF2B5EF4-FFF2-40B4-BE49-F238E27FC236}">
                <a16:creationId xmlns:a16="http://schemas.microsoft.com/office/drawing/2014/main" id="{C1530965-69E3-5436-E261-6FBF8A697397}"/>
              </a:ext>
            </a:extLst>
          </p:cNvPr>
          <p:cNvSpPr>
            <a:spLocks noGrp="1"/>
          </p:cNvSpPr>
          <p:nvPr>
            <p:ph type="sldNum" sz="quarter" idx="12"/>
          </p:nvPr>
        </p:nvSpPr>
        <p:spPr/>
        <p:txBody>
          <a:bodyPr/>
          <a:lstStyle/>
          <a:p>
            <a:fld id="{B4A918BC-4D43-4B42-B3C0-E7EBE25E6AF0}" type="slidenum">
              <a:rPr lang="en-US" smtClean="0"/>
              <a:t>16</a:t>
            </a:fld>
            <a:endParaRPr lang="en-US"/>
          </a:p>
        </p:txBody>
      </p:sp>
      <p:sp>
        <p:nvSpPr>
          <p:cNvPr id="3" name="TextBox 2">
            <a:extLst>
              <a:ext uri="{FF2B5EF4-FFF2-40B4-BE49-F238E27FC236}">
                <a16:creationId xmlns:a16="http://schemas.microsoft.com/office/drawing/2014/main" id="{DE77E4C6-C269-F2C5-B704-4C5900686518}"/>
              </a:ext>
            </a:extLst>
          </p:cNvPr>
          <p:cNvSpPr txBox="1"/>
          <p:nvPr/>
        </p:nvSpPr>
        <p:spPr>
          <a:xfrm>
            <a:off x="2977662" y="6342185"/>
            <a:ext cx="7748953" cy="375138"/>
          </a:xfrm>
          <a:prstGeom prst="rect">
            <a:avLst/>
          </a:prstGeom>
          <a:noFill/>
        </p:spPr>
        <p:txBody>
          <a:bodyPr wrap="square" rtlCol="0">
            <a:spAutoFit/>
          </a:bodyPr>
          <a:lstStyle/>
          <a:p>
            <a:r>
              <a:rPr lang="en-US" dirty="0" err="1"/>
              <a:t>www.immunize.org</a:t>
            </a:r>
            <a:r>
              <a:rPr lang="en-US" dirty="0"/>
              <a:t>/wp-content/uploads/</a:t>
            </a:r>
            <a:r>
              <a:rPr lang="en-US" dirty="0" err="1"/>
              <a:t>catg.d</a:t>
            </a:r>
            <a:r>
              <a:rPr lang="en-US" dirty="0"/>
              <a:t>/p4060.pdf</a:t>
            </a:r>
          </a:p>
        </p:txBody>
      </p:sp>
      <p:pic>
        <p:nvPicPr>
          <p:cNvPr id="8" name="Picture 7">
            <a:extLst>
              <a:ext uri="{FF2B5EF4-FFF2-40B4-BE49-F238E27FC236}">
                <a16:creationId xmlns:a16="http://schemas.microsoft.com/office/drawing/2014/main" id="{C5A24961-FD67-5F83-362D-945CC5263EF3}"/>
              </a:ext>
            </a:extLst>
          </p:cNvPr>
          <p:cNvPicPr>
            <a:picLocks noChangeAspect="1"/>
          </p:cNvPicPr>
          <p:nvPr/>
        </p:nvPicPr>
        <p:blipFill>
          <a:blip r:embed="rId2"/>
          <a:stretch>
            <a:fillRect/>
          </a:stretch>
        </p:blipFill>
        <p:spPr>
          <a:xfrm rot="386933">
            <a:off x="7678398" y="1512276"/>
            <a:ext cx="3602276" cy="4677508"/>
          </a:xfrm>
          <a:prstGeom prst="rect">
            <a:avLst/>
          </a:prstGeom>
          <a:effectLst>
            <a:outerShdw blurRad="50800" dist="184545" dir="2700000" algn="tl" rotWithShape="0">
              <a:prstClr val="black">
                <a:alpha val="40000"/>
              </a:prstClr>
            </a:outerShdw>
          </a:effectLst>
        </p:spPr>
      </p:pic>
    </p:spTree>
    <p:extLst>
      <p:ext uri="{BB962C8B-B14F-4D97-AF65-F5344CB8AC3E}">
        <p14:creationId xmlns:p14="http://schemas.microsoft.com/office/powerpoint/2010/main" val="551833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CBB8E-A0AD-50B2-0966-3E950434C2A4}"/>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41C2E430-1A0D-77FB-27BF-AC2C13C87061}"/>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1092F2B0-ABC5-7107-CBDD-37CB19C7526F}"/>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2E700B87-619F-7187-4DBA-85547C40D3D6}"/>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071E84BA-B6B5-6B4A-CD02-07A795FD7E4F}"/>
              </a:ext>
            </a:extLst>
          </p:cNvPr>
          <p:cNvSpPr>
            <a:spLocks noGrp="1"/>
          </p:cNvSpPr>
          <p:nvPr>
            <p:ph type="title"/>
          </p:nvPr>
        </p:nvSpPr>
        <p:spPr>
          <a:xfrm>
            <a:off x="838200" y="618186"/>
            <a:ext cx="10515600" cy="1072502"/>
          </a:xfrm>
        </p:spPr>
        <p:txBody>
          <a:bodyPr/>
          <a:lstStyle/>
          <a:p>
            <a:r>
              <a:rPr lang="en-US" dirty="0"/>
              <a:t>Outline of today’s 30-minute webinar</a:t>
            </a:r>
          </a:p>
        </p:txBody>
      </p:sp>
      <p:sp>
        <p:nvSpPr>
          <p:cNvPr id="13" name="Content Placeholder 12">
            <a:extLst>
              <a:ext uri="{FF2B5EF4-FFF2-40B4-BE49-F238E27FC236}">
                <a16:creationId xmlns:a16="http://schemas.microsoft.com/office/drawing/2014/main" id="{2BD61882-4E35-4FC7-B029-9B940C538660}"/>
              </a:ext>
            </a:extLst>
          </p:cNvPr>
          <p:cNvSpPr>
            <a:spLocks noGrp="1"/>
          </p:cNvSpPr>
          <p:nvPr>
            <p:ph idx="1"/>
          </p:nvPr>
        </p:nvSpPr>
        <p:spPr>
          <a:xfrm>
            <a:off x="836427" y="1624734"/>
            <a:ext cx="10515600" cy="4351338"/>
          </a:xfrm>
        </p:spPr>
        <p:txBody>
          <a:bodyPr>
            <a:normAutofit lnSpcReduction="10000"/>
          </a:bodyPr>
          <a:lstStyle/>
          <a:p>
            <a:pPr>
              <a:lnSpc>
                <a:spcPct val="150000"/>
              </a:lnSpc>
            </a:pPr>
            <a:r>
              <a:rPr lang="en-US" dirty="0"/>
              <a:t>The problem</a:t>
            </a:r>
          </a:p>
          <a:p>
            <a:pPr>
              <a:lnSpc>
                <a:spcPct val="150000"/>
              </a:lnSpc>
            </a:pPr>
            <a:r>
              <a:rPr lang="en-US" dirty="0"/>
              <a:t>Assessing pain &amp; anxiety</a:t>
            </a:r>
          </a:p>
          <a:p>
            <a:pPr>
              <a:lnSpc>
                <a:spcPct val="150000"/>
              </a:lnSpc>
            </a:pPr>
            <a:r>
              <a:rPr lang="en-US" dirty="0">
                <a:highlight>
                  <a:srgbClr val="FEC00E"/>
                </a:highlight>
              </a:rPr>
              <a:t>A word on syncope</a:t>
            </a:r>
          </a:p>
          <a:p>
            <a:pPr>
              <a:lnSpc>
                <a:spcPct val="150000"/>
              </a:lnSpc>
            </a:pPr>
            <a:r>
              <a:rPr lang="en-US" dirty="0"/>
              <a:t>How families can prep</a:t>
            </a:r>
          </a:p>
          <a:p>
            <a:pPr>
              <a:lnSpc>
                <a:spcPct val="150000"/>
              </a:lnSpc>
            </a:pPr>
            <a:r>
              <a:rPr lang="en-US" dirty="0"/>
              <a:t>What healthcare professionals can do</a:t>
            </a:r>
          </a:p>
          <a:p>
            <a:pPr>
              <a:lnSpc>
                <a:spcPct val="150000"/>
              </a:lnSpc>
            </a:pPr>
            <a:r>
              <a:rPr lang="en-US" dirty="0"/>
              <a:t>Resources</a:t>
            </a:r>
          </a:p>
        </p:txBody>
      </p:sp>
      <p:sp>
        <p:nvSpPr>
          <p:cNvPr id="2" name="Slide Number Placeholder 1">
            <a:extLst>
              <a:ext uri="{FF2B5EF4-FFF2-40B4-BE49-F238E27FC236}">
                <a16:creationId xmlns:a16="http://schemas.microsoft.com/office/drawing/2014/main" id="{BC567516-6ACD-794C-5D78-9DED3138E3D5}"/>
              </a:ext>
            </a:extLst>
          </p:cNvPr>
          <p:cNvSpPr>
            <a:spLocks noGrp="1"/>
          </p:cNvSpPr>
          <p:nvPr>
            <p:ph type="sldNum" sz="quarter" idx="12"/>
          </p:nvPr>
        </p:nvSpPr>
        <p:spPr/>
        <p:txBody>
          <a:bodyPr/>
          <a:lstStyle/>
          <a:p>
            <a:fld id="{B4A918BC-4D43-4B42-B3C0-E7EBE25E6AF0}" type="slidenum">
              <a:rPr lang="en-US" smtClean="0"/>
              <a:t>17</a:t>
            </a:fld>
            <a:endParaRPr lang="en-US"/>
          </a:p>
        </p:txBody>
      </p:sp>
    </p:spTree>
    <p:extLst>
      <p:ext uri="{BB962C8B-B14F-4D97-AF65-F5344CB8AC3E}">
        <p14:creationId xmlns:p14="http://schemas.microsoft.com/office/powerpoint/2010/main" val="3206517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0112E-0324-1677-3BF4-FFFF19D32824}"/>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C43446EF-FDCF-3A2A-9855-FB3D8D6C2547}"/>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E1B2D1FB-64AB-61EC-243A-385C25812443}"/>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35F72B28-3667-7B9D-9AB7-6EA231BFD9FD}"/>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B928CF1-30DD-7FAB-BFF0-262BD5869E14}"/>
              </a:ext>
            </a:extLst>
          </p:cNvPr>
          <p:cNvPicPr>
            <a:picLocks noChangeAspect="1"/>
          </p:cNvPicPr>
          <p:nvPr/>
        </p:nvPicPr>
        <p:blipFill>
          <a:blip r:embed="rId2"/>
          <a:stretch>
            <a:fillRect/>
          </a:stretch>
        </p:blipFill>
        <p:spPr>
          <a:xfrm>
            <a:off x="8018585" y="1310101"/>
            <a:ext cx="5111501" cy="5102422"/>
          </a:xfrm>
          <a:prstGeom prst="rect">
            <a:avLst/>
          </a:prstGeom>
        </p:spPr>
      </p:pic>
      <p:sp>
        <p:nvSpPr>
          <p:cNvPr id="12" name="Title 11">
            <a:extLst>
              <a:ext uri="{FF2B5EF4-FFF2-40B4-BE49-F238E27FC236}">
                <a16:creationId xmlns:a16="http://schemas.microsoft.com/office/drawing/2014/main" id="{7DD3CC85-A5B7-6EDD-3F97-A53F8D1C3153}"/>
              </a:ext>
            </a:extLst>
          </p:cNvPr>
          <p:cNvSpPr>
            <a:spLocks noGrp="1"/>
          </p:cNvSpPr>
          <p:nvPr>
            <p:ph type="title"/>
          </p:nvPr>
        </p:nvSpPr>
        <p:spPr>
          <a:xfrm>
            <a:off x="838200" y="618186"/>
            <a:ext cx="10515600" cy="1072502"/>
          </a:xfrm>
        </p:spPr>
        <p:txBody>
          <a:bodyPr/>
          <a:lstStyle/>
          <a:p>
            <a:r>
              <a:rPr lang="en-US" dirty="0"/>
              <a:t>Vaccination-related syncope</a:t>
            </a:r>
          </a:p>
        </p:txBody>
      </p:sp>
      <p:sp>
        <p:nvSpPr>
          <p:cNvPr id="13" name="Content Placeholder 12">
            <a:extLst>
              <a:ext uri="{FF2B5EF4-FFF2-40B4-BE49-F238E27FC236}">
                <a16:creationId xmlns:a16="http://schemas.microsoft.com/office/drawing/2014/main" id="{4FED1DFA-A021-99EB-7066-2C96882C5AA2}"/>
              </a:ext>
            </a:extLst>
          </p:cNvPr>
          <p:cNvSpPr>
            <a:spLocks noGrp="1"/>
          </p:cNvSpPr>
          <p:nvPr>
            <p:ph idx="1"/>
          </p:nvPr>
        </p:nvSpPr>
        <p:spPr>
          <a:xfrm>
            <a:off x="838200" y="1825625"/>
            <a:ext cx="7883769" cy="4351338"/>
          </a:xfrm>
        </p:spPr>
        <p:txBody>
          <a:bodyPr>
            <a:normAutofit/>
          </a:bodyPr>
          <a:lstStyle/>
          <a:p>
            <a:r>
              <a:rPr lang="en-US" sz="2400" b="1" dirty="0"/>
              <a:t>Fainting (syncope), </a:t>
            </a:r>
            <a:r>
              <a:rPr lang="en-US" sz="2400" dirty="0"/>
              <a:t>a brief loss of consciousness caused by a decreased blood flow to the brain, is usually triggered by pain or anxiety. </a:t>
            </a:r>
            <a:br>
              <a:rPr lang="en-US" sz="2400" dirty="0"/>
            </a:br>
            <a:endParaRPr lang="en-US" sz="2400" dirty="0"/>
          </a:p>
          <a:p>
            <a:r>
              <a:rPr lang="en-US" sz="2400" dirty="0"/>
              <a:t>While syncope itself is not worrisome, there are </a:t>
            </a:r>
            <a:br>
              <a:rPr lang="en-US" sz="2400" dirty="0"/>
            </a:br>
            <a:r>
              <a:rPr lang="en-US" sz="2400" dirty="0"/>
              <a:t>2 concerning potential consequences:</a:t>
            </a:r>
          </a:p>
          <a:p>
            <a:pPr lvl="1"/>
            <a:r>
              <a:rPr lang="en-US" dirty="0"/>
              <a:t>Some people who fainted after vaccination </a:t>
            </a:r>
            <a:br>
              <a:rPr lang="en-US" dirty="0"/>
            </a:br>
            <a:r>
              <a:rPr lang="en-US" dirty="0"/>
              <a:t>have fallen and injured themselves</a:t>
            </a:r>
          </a:p>
          <a:p>
            <a:pPr lvl="1"/>
            <a:r>
              <a:rPr lang="en-US" dirty="0"/>
              <a:t>Muscle twitching may occur during syncope, </a:t>
            </a:r>
            <a:br>
              <a:rPr lang="en-US" dirty="0"/>
            </a:br>
            <a:r>
              <a:rPr lang="en-US" dirty="0"/>
              <a:t>and this may be misinterpreted as a seizure </a:t>
            </a:r>
          </a:p>
          <a:p>
            <a:pPr>
              <a:lnSpc>
                <a:spcPct val="100000"/>
              </a:lnSpc>
            </a:pPr>
            <a:endParaRPr lang="en-US" sz="2400" dirty="0"/>
          </a:p>
        </p:txBody>
      </p:sp>
      <p:sp>
        <p:nvSpPr>
          <p:cNvPr id="2" name="Slide Number Placeholder 1">
            <a:extLst>
              <a:ext uri="{FF2B5EF4-FFF2-40B4-BE49-F238E27FC236}">
                <a16:creationId xmlns:a16="http://schemas.microsoft.com/office/drawing/2014/main" id="{A509DA46-22EC-43F7-F04D-80AE5C045DA3}"/>
              </a:ext>
            </a:extLst>
          </p:cNvPr>
          <p:cNvSpPr>
            <a:spLocks noGrp="1"/>
          </p:cNvSpPr>
          <p:nvPr>
            <p:ph type="sldNum" sz="quarter" idx="12"/>
          </p:nvPr>
        </p:nvSpPr>
        <p:spPr/>
        <p:txBody>
          <a:bodyPr/>
          <a:lstStyle/>
          <a:p>
            <a:fld id="{B4A918BC-4D43-4B42-B3C0-E7EBE25E6AF0}" type="slidenum">
              <a:rPr lang="en-US" smtClean="0"/>
              <a:t>18</a:t>
            </a:fld>
            <a:endParaRPr lang="en-US"/>
          </a:p>
        </p:txBody>
      </p:sp>
    </p:spTree>
    <p:extLst>
      <p:ext uri="{BB962C8B-B14F-4D97-AF65-F5344CB8AC3E}">
        <p14:creationId xmlns:p14="http://schemas.microsoft.com/office/powerpoint/2010/main" val="2693844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2254D-9647-C66C-9B7D-4FA8F39B3647}"/>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9532CF0F-3591-85D0-5A26-FD82F20B6D92}"/>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FDA0239A-5DC3-AEFC-B64D-79993C2B020B}"/>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E035392C-4DA3-B2F0-690E-3D2843288BA7}"/>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5EEBE9D-D828-E7F8-17D1-B21B07A5F4F4}"/>
              </a:ext>
            </a:extLst>
          </p:cNvPr>
          <p:cNvPicPr>
            <a:picLocks noChangeAspect="1"/>
          </p:cNvPicPr>
          <p:nvPr/>
        </p:nvPicPr>
        <p:blipFill>
          <a:blip r:embed="rId3"/>
          <a:stretch>
            <a:fillRect/>
          </a:stretch>
        </p:blipFill>
        <p:spPr>
          <a:xfrm rot="710793">
            <a:off x="8241195" y="1137138"/>
            <a:ext cx="3974251" cy="4196862"/>
          </a:xfrm>
          <a:prstGeom prst="rect">
            <a:avLst/>
          </a:prstGeom>
        </p:spPr>
      </p:pic>
      <p:sp>
        <p:nvSpPr>
          <p:cNvPr id="13" name="Content Placeholder 12">
            <a:extLst>
              <a:ext uri="{FF2B5EF4-FFF2-40B4-BE49-F238E27FC236}">
                <a16:creationId xmlns:a16="http://schemas.microsoft.com/office/drawing/2014/main" id="{C5BF20F5-1B1A-4E17-1025-96ACB22B8FBC}"/>
              </a:ext>
            </a:extLst>
          </p:cNvPr>
          <p:cNvSpPr>
            <a:spLocks noGrp="1"/>
          </p:cNvSpPr>
          <p:nvPr>
            <p:ph idx="1"/>
          </p:nvPr>
        </p:nvSpPr>
        <p:spPr>
          <a:xfrm>
            <a:off x="838200" y="1825624"/>
            <a:ext cx="8118231" cy="4375883"/>
          </a:xfrm>
        </p:spPr>
        <p:txBody>
          <a:bodyPr>
            <a:normAutofit/>
          </a:bodyPr>
          <a:lstStyle/>
          <a:p>
            <a:r>
              <a:rPr lang="en-US" sz="2400" dirty="0"/>
              <a:t>Ask about history, what they do to prevent fainting. </a:t>
            </a:r>
          </a:p>
          <a:p>
            <a:r>
              <a:rPr lang="en-US" sz="2400" dirty="0"/>
              <a:t>Ask how they prefer to handle their anxiety and </a:t>
            </a:r>
            <a:br>
              <a:rPr lang="en-US" sz="2400" dirty="0"/>
            </a:br>
            <a:r>
              <a:rPr lang="en-US" sz="2400" dirty="0"/>
              <a:t>support their choices. </a:t>
            </a:r>
          </a:p>
          <a:p>
            <a:r>
              <a:rPr lang="en-US" sz="2400" dirty="0"/>
              <a:t>Make suggestions, if needed; slow, deep </a:t>
            </a:r>
            <a:r>
              <a:rPr lang="en-US" sz="2400" b="1" dirty="0"/>
              <a:t>breaths</a:t>
            </a:r>
            <a:r>
              <a:rPr lang="en-US" sz="2400" dirty="0"/>
              <a:t>, or </a:t>
            </a:r>
            <a:r>
              <a:rPr lang="en-US" sz="2400" b="1" dirty="0"/>
              <a:t>distractions</a:t>
            </a:r>
            <a:r>
              <a:rPr lang="en-US" sz="2400" dirty="0"/>
              <a:t> (by a mobile device or conversation) may help. </a:t>
            </a:r>
          </a:p>
          <a:p>
            <a:r>
              <a:rPr lang="en-US" sz="2400" dirty="0"/>
              <a:t>Keep </a:t>
            </a:r>
            <a:r>
              <a:rPr lang="en-US" sz="2400" b="1" dirty="0"/>
              <a:t>wait times </a:t>
            </a:r>
            <a:r>
              <a:rPr lang="en-US" sz="2400" dirty="0"/>
              <a:t>to a minimum. </a:t>
            </a:r>
          </a:p>
          <a:p>
            <a:r>
              <a:rPr lang="en-US" sz="2400" dirty="0"/>
              <a:t>Keep </a:t>
            </a:r>
            <a:r>
              <a:rPr lang="en-US" sz="2400" b="1" dirty="0"/>
              <a:t>needles</a:t>
            </a:r>
            <a:r>
              <a:rPr lang="en-US" sz="2400" dirty="0"/>
              <a:t> out of view until necessary.</a:t>
            </a:r>
          </a:p>
          <a:p>
            <a:r>
              <a:rPr lang="en-US" sz="2400" dirty="0"/>
              <a:t>Offer techniques to </a:t>
            </a:r>
            <a:r>
              <a:rPr lang="en-US" sz="2400" b="1" dirty="0"/>
              <a:t>reduce pain </a:t>
            </a:r>
            <a:r>
              <a:rPr lang="en-US" sz="2400" dirty="0"/>
              <a:t>as feasible.</a:t>
            </a:r>
          </a:p>
          <a:p>
            <a:r>
              <a:rPr lang="en-US" sz="2400" b="1" dirty="0"/>
              <a:t>Address hunger or thirst</a:t>
            </a:r>
            <a:r>
              <a:rPr lang="en-US" sz="2400" dirty="0"/>
              <a:t>, which may increase risk of syncope.</a:t>
            </a:r>
          </a:p>
        </p:txBody>
      </p:sp>
      <p:sp>
        <p:nvSpPr>
          <p:cNvPr id="2" name="Slide Number Placeholder 1">
            <a:extLst>
              <a:ext uri="{FF2B5EF4-FFF2-40B4-BE49-F238E27FC236}">
                <a16:creationId xmlns:a16="http://schemas.microsoft.com/office/drawing/2014/main" id="{FDB97EE7-C7E3-3144-3F0F-F3E8A02EA853}"/>
              </a:ext>
            </a:extLst>
          </p:cNvPr>
          <p:cNvSpPr>
            <a:spLocks noGrp="1"/>
          </p:cNvSpPr>
          <p:nvPr>
            <p:ph type="sldNum" sz="quarter" idx="12"/>
          </p:nvPr>
        </p:nvSpPr>
        <p:spPr/>
        <p:txBody>
          <a:bodyPr/>
          <a:lstStyle/>
          <a:p>
            <a:fld id="{B4A918BC-4D43-4B42-B3C0-E7EBE25E6AF0}" type="slidenum">
              <a:rPr lang="en-US" smtClean="0"/>
              <a:t>19</a:t>
            </a:fld>
            <a:endParaRPr lang="en-US"/>
          </a:p>
        </p:txBody>
      </p:sp>
      <p:sp>
        <p:nvSpPr>
          <p:cNvPr id="12" name="Title 11">
            <a:extLst>
              <a:ext uri="{FF2B5EF4-FFF2-40B4-BE49-F238E27FC236}">
                <a16:creationId xmlns:a16="http://schemas.microsoft.com/office/drawing/2014/main" id="{4B716CAB-C982-6872-855C-BE1B8B38D15A}"/>
              </a:ext>
            </a:extLst>
          </p:cNvPr>
          <p:cNvSpPr>
            <a:spLocks noGrp="1"/>
          </p:cNvSpPr>
          <p:nvPr>
            <p:ph type="title"/>
          </p:nvPr>
        </p:nvSpPr>
        <p:spPr>
          <a:xfrm>
            <a:off x="838200" y="618186"/>
            <a:ext cx="10515600" cy="1072502"/>
          </a:xfrm>
        </p:spPr>
        <p:txBody>
          <a:bodyPr/>
          <a:lstStyle/>
          <a:p>
            <a:r>
              <a:rPr lang="en-US" dirty="0"/>
              <a:t>Preventing vaccination-related syncope</a:t>
            </a:r>
          </a:p>
        </p:txBody>
      </p:sp>
    </p:spTree>
    <p:extLst>
      <p:ext uri="{BB962C8B-B14F-4D97-AF65-F5344CB8AC3E}">
        <p14:creationId xmlns:p14="http://schemas.microsoft.com/office/powerpoint/2010/main" val="4249885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283464"/>
          </a:xfrm>
          <a:prstGeom prst="rect">
            <a:avLst/>
          </a:prstGeom>
          <a:solidFill>
            <a:srgbClr val="FEC00E"/>
          </a:solidFill>
          <a:ln w="12700">
            <a:solidFill>
              <a:srgbClr val="333333">
                <a:alpha val="0"/>
              </a:srgbClr>
            </a:solidFill>
            <a:prstDash val="solid"/>
          </a:ln>
        </p:spPr>
        <p:txBody>
          <a:bodyPr/>
          <a:lstStyle/>
          <a:p>
            <a:endParaRPr lang="en-US"/>
          </a:p>
        </p:txBody>
      </p:sp>
      <p:sp>
        <p:nvSpPr>
          <p:cNvPr id="3" name="Shape 1"/>
          <p:cNvSpPr/>
          <p:nvPr/>
        </p:nvSpPr>
        <p:spPr>
          <a:xfrm>
            <a:off x="0" y="283464"/>
            <a:ext cx="12191695" cy="164592"/>
          </a:xfrm>
          <a:prstGeom prst="rect">
            <a:avLst/>
          </a:prstGeom>
          <a:solidFill>
            <a:srgbClr val="063A80"/>
          </a:solidFill>
          <a:ln w="12700">
            <a:solidFill>
              <a:srgbClr val="333333">
                <a:alpha val="0"/>
              </a:srgbClr>
            </a:solidFill>
            <a:prstDash val="solid"/>
          </a:ln>
        </p:spPr>
        <p:txBody>
          <a:bodyPr/>
          <a:lstStyle/>
          <a:p>
            <a:endParaRPr lang="en-US"/>
          </a:p>
        </p:txBody>
      </p:sp>
      <p:sp>
        <p:nvSpPr>
          <p:cNvPr id="4" name="Shape 2"/>
          <p:cNvSpPr/>
          <p:nvPr/>
        </p:nvSpPr>
        <p:spPr>
          <a:xfrm>
            <a:off x="0" y="448056"/>
            <a:ext cx="12191695" cy="292608"/>
          </a:xfrm>
          <a:prstGeom prst="rect">
            <a:avLst/>
          </a:prstGeom>
          <a:solidFill>
            <a:srgbClr val="56ACF8"/>
          </a:solidFill>
          <a:ln w="12700">
            <a:solidFill>
              <a:srgbClr val="333333">
                <a:alpha val="0"/>
              </a:srgbClr>
            </a:solidFill>
            <a:prstDash val="solid"/>
          </a:ln>
        </p:spPr>
        <p:txBody>
          <a:bodyPr/>
          <a:lstStyle/>
          <a:p>
            <a:endParaRPr lang="en-US"/>
          </a:p>
        </p:txBody>
      </p:sp>
      <p:sp>
        <p:nvSpPr>
          <p:cNvPr id="5" name="Text 3"/>
          <p:cNvSpPr/>
          <p:nvPr/>
        </p:nvSpPr>
        <p:spPr>
          <a:xfrm>
            <a:off x="8595360" y="6355080"/>
            <a:ext cx="2743200" cy="256032"/>
          </a:xfrm>
          <a:prstGeom prst="rect">
            <a:avLst/>
          </a:prstGeom>
          <a:noFill/>
          <a:ln/>
        </p:spPr>
        <p:txBody>
          <a:bodyPr wrap="square" lIns="0" tIns="0" rIns="0" bIns="0" rtlCol="0" anchor="ctr"/>
          <a:lstStyle/>
          <a:p>
            <a:pPr marL="0" indent="0" algn="ctr">
              <a:buNone/>
            </a:pPr>
            <a:r>
              <a:rPr lang="en-US" sz="1100">
                <a:solidFill>
                  <a:srgbClr val="555555"/>
                </a:solidFill>
                <a:latin typeface="Aptos" pitchFamily="34" charset="0"/>
                <a:ea typeface="Aptos" pitchFamily="34" charset="-122"/>
                <a:cs typeface="Aptos" pitchFamily="34" charset="-120"/>
              </a:rPr>
              <a:t>1</a:t>
            </a:r>
            <a:endParaRPr lang="en-US" sz="1100"/>
          </a:p>
        </p:txBody>
      </p:sp>
      <p:sp>
        <p:nvSpPr>
          <p:cNvPr id="6" name="Text 4"/>
          <p:cNvSpPr/>
          <p:nvPr/>
        </p:nvSpPr>
        <p:spPr>
          <a:xfrm>
            <a:off x="746905" y="804672"/>
            <a:ext cx="10332720" cy="411480"/>
          </a:xfrm>
          <a:prstGeom prst="rect">
            <a:avLst/>
          </a:prstGeom>
          <a:noFill/>
          <a:ln/>
        </p:spPr>
        <p:txBody>
          <a:bodyPr wrap="square" lIns="0" tIns="0" rIns="0" bIns="0" rtlCol="0" anchor="ctr">
            <a:normAutofit lnSpcReduction="10000"/>
          </a:bodyPr>
          <a:lstStyle/>
          <a:p>
            <a:pPr marL="0" indent="0">
              <a:buNone/>
            </a:pPr>
            <a:r>
              <a:rPr lang="en-US" sz="2900">
                <a:solidFill>
                  <a:srgbClr val="1F1F1F"/>
                </a:solidFill>
                <a:latin typeface="Aptos Display" pitchFamily="34" charset="0"/>
                <a:ea typeface="Aptos Display" pitchFamily="34" charset="-122"/>
                <a:cs typeface="Aptos Display" pitchFamily="34" charset="-120"/>
              </a:rPr>
              <a:t>Continuing Education Accreditation</a:t>
            </a:r>
            <a:endParaRPr lang="en-US" sz="2900"/>
          </a:p>
        </p:txBody>
      </p:sp>
      <p:sp>
        <p:nvSpPr>
          <p:cNvPr id="7" name="Text 5"/>
          <p:cNvSpPr/>
          <p:nvPr/>
        </p:nvSpPr>
        <p:spPr>
          <a:xfrm>
            <a:off x="814907" y="1748532"/>
            <a:ext cx="5349240" cy="201168"/>
          </a:xfrm>
          <a:prstGeom prst="rect">
            <a:avLst/>
          </a:prstGeom>
          <a:noFill/>
          <a:ln/>
        </p:spPr>
        <p:txBody>
          <a:bodyPr wrap="square" lIns="127" tIns="127" rIns="127" bIns="127" rtlCol="0" anchor="ctr">
            <a:noAutofit/>
          </a:bodyPr>
          <a:lstStyle/>
          <a:p>
            <a:pPr marL="0" indent="0">
              <a:buNone/>
            </a:pPr>
            <a:r>
              <a:rPr lang="en-US" sz="1400" b="1">
                <a:solidFill>
                  <a:srgbClr val="1F1F1F"/>
                </a:solidFill>
                <a:latin typeface="Aptos" pitchFamily="34" charset="0"/>
                <a:ea typeface="Aptos" pitchFamily="34" charset="-122"/>
                <a:cs typeface="Aptos" pitchFamily="34" charset="-120"/>
              </a:rPr>
              <a:t>Joint Accreditation Statement</a:t>
            </a:r>
            <a:endParaRPr lang="en-US" sz="1400"/>
          </a:p>
        </p:txBody>
      </p:sp>
      <p:pic>
        <p:nvPicPr>
          <p:cNvPr id="8" name="Image 0" descr="/mnt/data/docx_unzip/word/media/image1.png"/>
          <p:cNvPicPr>
            <a:picLocks noChangeAspect="1"/>
          </p:cNvPicPr>
          <p:nvPr/>
        </p:nvPicPr>
        <p:blipFill>
          <a:blip r:embed="rId3"/>
          <a:stretch>
            <a:fillRect/>
          </a:stretch>
        </p:blipFill>
        <p:spPr>
          <a:xfrm>
            <a:off x="583693" y="2209433"/>
            <a:ext cx="1220374" cy="833426"/>
          </a:xfrm>
          <a:prstGeom prst="rect">
            <a:avLst/>
          </a:prstGeom>
        </p:spPr>
      </p:pic>
      <p:sp>
        <p:nvSpPr>
          <p:cNvPr id="9" name="Text 6"/>
          <p:cNvSpPr/>
          <p:nvPr/>
        </p:nvSpPr>
        <p:spPr>
          <a:xfrm>
            <a:off x="1848614" y="1984388"/>
            <a:ext cx="4489704" cy="1367265"/>
          </a:xfrm>
          <a:prstGeom prst="rect">
            <a:avLst/>
          </a:prstGeom>
          <a:noFill/>
          <a:ln/>
        </p:spPr>
        <p:txBody>
          <a:bodyPr wrap="square" lIns="254" tIns="254" rIns="254" bIns="254" rtlCol="0" anchor="t">
            <a:noAutofit/>
          </a:bodyPr>
          <a:lstStyle/>
          <a:p>
            <a:pPr marL="0" indent="0">
              <a:buNone/>
            </a:pPr>
            <a:r>
              <a:rPr lang="en-US" sz="1200" dirty="0">
                <a:solidFill>
                  <a:srgbClr val="1F1F1F"/>
                </a:solidFill>
                <a:latin typeface="Aptos" pitchFamily="34" charset="0"/>
                <a:ea typeface="Aptos" pitchFamily="34" charset="-122"/>
                <a:cs typeface="Aptos" pitchFamily="34" charset="-120"/>
              </a:rPr>
              <a:t>In support of improving patient care, this activity has been planned and implemented by PRIME Education (PRIME®) and Immunize Kansas Coalition. PRIME® is jointly accredited by the Accreditation Council for Continuing Medical Education (ACCME), the Accreditation Council for Pharmacy Education (ACPE), and the American Nurses Credentialing Center (ANCC) to provide continuing education for the healthcare team.</a:t>
            </a:r>
            <a:endParaRPr lang="en-US" sz="1200" dirty="0"/>
          </a:p>
        </p:txBody>
      </p:sp>
      <p:sp>
        <p:nvSpPr>
          <p:cNvPr id="10" name="Text 7"/>
          <p:cNvSpPr/>
          <p:nvPr/>
        </p:nvSpPr>
        <p:spPr>
          <a:xfrm>
            <a:off x="853442" y="3442695"/>
            <a:ext cx="5349240" cy="201168"/>
          </a:xfrm>
          <a:prstGeom prst="rect">
            <a:avLst/>
          </a:prstGeom>
          <a:noFill/>
          <a:ln/>
        </p:spPr>
        <p:txBody>
          <a:bodyPr wrap="square" lIns="127" tIns="127" rIns="127" bIns="127" rtlCol="0" anchor="ctr">
            <a:noAutofit/>
          </a:bodyPr>
          <a:lstStyle/>
          <a:p>
            <a:pPr marL="0" indent="0">
              <a:buNone/>
            </a:pPr>
            <a:r>
              <a:rPr lang="en-US" sz="1400" b="1">
                <a:solidFill>
                  <a:srgbClr val="1F1F1F"/>
                </a:solidFill>
                <a:latin typeface="Aptos" pitchFamily="34" charset="0"/>
                <a:ea typeface="Aptos" pitchFamily="34" charset="-122"/>
                <a:cs typeface="Aptos" pitchFamily="34" charset="-120"/>
              </a:rPr>
              <a:t>Physician Credit Designation Statement</a:t>
            </a:r>
            <a:endParaRPr lang="en-US" sz="1400"/>
          </a:p>
        </p:txBody>
      </p:sp>
      <p:pic>
        <p:nvPicPr>
          <p:cNvPr id="11" name="Image 1" descr="/mnt/data/docx_unzip/word/media/image2.png"/>
          <p:cNvPicPr>
            <a:picLocks noChangeAspect="1"/>
          </p:cNvPicPr>
          <p:nvPr/>
        </p:nvPicPr>
        <p:blipFill>
          <a:blip r:embed="rId4"/>
          <a:stretch>
            <a:fillRect/>
          </a:stretch>
        </p:blipFill>
        <p:spPr>
          <a:xfrm>
            <a:off x="699720" y="3653893"/>
            <a:ext cx="853844" cy="853844"/>
          </a:xfrm>
          <a:prstGeom prst="rect">
            <a:avLst/>
          </a:prstGeom>
        </p:spPr>
      </p:pic>
      <p:sp>
        <p:nvSpPr>
          <p:cNvPr id="12" name="Text 8"/>
          <p:cNvSpPr/>
          <p:nvPr/>
        </p:nvSpPr>
        <p:spPr>
          <a:xfrm>
            <a:off x="1511810" y="3671295"/>
            <a:ext cx="4690872" cy="758952"/>
          </a:xfrm>
          <a:prstGeom prst="rect">
            <a:avLst/>
          </a:prstGeom>
          <a:noFill/>
          <a:ln/>
        </p:spPr>
        <p:txBody>
          <a:bodyPr wrap="square" lIns="254" tIns="254" rIns="254" bIns="254" rtlCol="0" anchor="t">
            <a:normAutofit/>
          </a:bodyPr>
          <a:lstStyle/>
          <a:p>
            <a:r>
              <a:rPr lang="en-US" sz="1200" dirty="0">
                <a:solidFill>
                  <a:srgbClr val="1F1F1F"/>
                </a:solidFill>
                <a:latin typeface="Aptos"/>
                <a:ea typeface="Aptos" pitchFamily="34" charset="-122"/>
                <a:cs typeface="Aptos" pitchFamily="34" charset="-120"/>
              </a:rPr>
              <a:t>PRIME® designates this Live activity for a maximum of </a:t>
            </a:r>
            <a:r>
              <a:rPr lang="en-US" sz="1200" b="1" dirty="0">
                <a:solidFill>
                  <a:srgbClr val="1F1F1F"/>
                </a:solidFill>
                <a:latin typeface="Aptos"/>
                <a:ea typeface="+mn-lt"/>
                <a:cs typeface="+mn-lt"/>
              </a:rPr>
              <a:t>0.5</a:t>
            </a:r>
            <a:r>
              <a:rPr lang="en-US" sz="1200" dirty="0">
                <a:solidFill>
                  <a:srgbClr val="1F1F1F"/>
                </a:solidFill>
                <a:latin typeface="Aptos"/>
                <a:ea typeface="Aptos" pitchFamily="34" charset="-122"/>
                <a:cs typeface="Aptos" pitchFamily="34" charset="-120"/>
              </a:rPr>
              <a:t> </a:t>
            </a:r>
            <a:r>
              <a:rPr lang="en-US" sz="1200" i="1" dirty="0">
                <a:solidFill>
                  <a:srgbClr val="1F1F1F"/>
                </a:solidFill>
                <a:latin typeface="Aptos"/>
                <a:ea typeface="Aptos" pitchFamily="34" charset="-122"/>
                <a:cs typeface="Aptos" pitchFamily="34" charset="-120"/>
              </a:rPr>
              <a:t>AMA PRA Category 1 Credits™</a:t>
            </a:r>
            <a:r>
              <a:rPr lang="en-US" sz="1200" dirty="0">
                <a:solidFill>
                  <a:srgbClr val="1F1F1F"/>
                </a:solidFill>
                <a:latin typeface="Aptos"/>
                <a:ea typeface="Aptos" pitchFamily="34" charset="-122"/>
                <a:cs typeface="Aptos" pitchFamily="34" charset="-120"/>
              </a:rPr>
              <a:t>. Physicians should claim only credit commensurate with the extent of their participation in the activity.</a:t>
            </a:r>
            <a:endParaRPr lang="en-US" sz="1200" dirty="0">
              <a:latin typeface="Aptos"/>
              <a:ea typeface="Calibri"/>
              <a:cs typeface="Calibri"/>
            </a:endParaRPr>
          </a:p>
        </p:txBody>
      </p:sp>
      <p:sp>
        <p:nvSpPr>
          <p:cNvPr id="13" name="Text 9"/>
          <p:cNvSpPr/>
          <p:nvPr/>
        </p:nvSpPr>
        <p:spPr>
          <a:xfrm>
            <a:off x="872335" y="4720902"/>
            <a:ext cx="5349240" cy="201168"/>
          </a:xfrm>
          <a:prstGeom prst="rect">
            <a:avLst/>
          </a:prstGeom>
          <a:noFill/>
          <a:ln/>
        </p:spPr>
        <p:txBody>
          <a:bodyPr wrap="square" lIns="127" tIns="127" rIns="127" bIns="127" rtlCol="0" anchor="ctr">
            <a:noAutofit/>
          </a:bodyPr>
          <a:lstStyle/>
          <a:p>
            <a:pPr marL="0" indent="0">
              <a:buNone/>
            </a:pPr>
            <a:r>
              <a:rPr lang="en-US" sz="1400" b="1">
                <a:solidFill>
                  <a:srgbClr val="1F1F1F"/>
                </a:solidFill>
                <a:latin typeface="Aptos" pitchFamily="34" charset="0"/>
                <a:ea typeface="Aptos" pitchFamily="34" charset="-122"/>
                <a:cs typeface="Aptos" pitchFamily="34" charset="-120"/>
              </a:rPr>
              <a:t>Physician Associate Accreditation Statement</a:t>
            </a:r>
            <a:endParaRPr lang="en-US" sz="1400"/>
          </a:p>
        </p:txBody>
      </p:sp>
      <p:pic>
        <p:nvPicPr>
          <p:cNvPr id="14" name="Image 2" descr="/mnt/data/docx_unzip/word/media/image3.png"/>
          <p:cNvPicPr>
            <a:picLocks noChangeAspect="1"/>
          </p:cNvPicPr>
          <p:nvPr/>
        </p:nvPicPr>
        <p:blipFill>
          <a:blip r:embed="rId5"/>
          <a:stretch>
            <a:fillRect/>
          </a:stretch>
        </p:blipFill>
        <p:spPr>
          <a:xfrm>
            <a:off x="697821" y="5013111"/>
            <a:ext cx="699377" cy="699377"/>
          </a:xfrm>
          <a:prstGeom prst="rect">
            <a:avLst/>
          </a:prstGeom>
        </p:spPr>
      </p:pic>
      <p:sp>
        <p:nvSpPr>
          <p:cNvPr id="15" name="Text 10"/>
          <p:cNvSpPr/>
          <p:nvPr/>
        </p:nvSpPr>
        <p:spPr>
          <a:xfrm>
            <a:off x="1530703" y="4949502"/>
            <a:ext cx="4690872" cy="758952"/>
          </a:xfrm>
          <a:prstGeom prst="rect">
            <a:avLst/>
          </a:prstGeom>
          <a:noFill/>
          <a:ln/>
        </p:spPr>
        <p:txBody>
          <a:bodyPr wrap="square" lIns="254" tIns="254" rIns="254" bIns="254" rtlCol="0" anchor="t">
            <a:noAutofit/>
          </a:bodyPr>
          <a:lstStyle/>
          <a:p>
            <a:pPr marL="0" indent="0">
              <a:buNone/>
            </a:pPr>
            <a:r>
              <a:rPr lang="en-US" sz="1200">
                <a:solidFill>
                  <a:srgbClr val="1F1F1F"/>
                </a:solidFill>
                <a:latin typeface="Aptos"/>
                <a:ea typeface="Aptos" pitchFamily="34" charset="-122"/>
                <a:cs typeface="Aptos" pitchFamily="34" charset="-120"/>
              </a:rPr>
              <a:t>PRIME® has been authorized by the American Academy of PAs (AAPA) to award AAPA Category 1 CME credit for activities planned in accordance with AAPA CME Criteria. This activity is designated for </a:t>
            </a:r>
            <a:r>
              <a:rPr lang="en-US" sz="1200" b="1">
                <a:solidFill>
                  <a:srgbClr val="1F1F1F"/>
                </a:solidFill>
                <a:latin typeface="Aptos"/>
                <a:ea typeface="Aptos" pitchFamily="34" charset="-122"/>
                <a:cs typeface="Aptos" pitchFamily="34" charset="-120"/>
              </a:rPr>
              <a:t>0.5</a:t>
            </a:r>
            <a:r>
              <a:rPr lang="en-US" sz="1200">
                <a:solidFill>
                  <a:srgbClr val="1F1F1F"/>
                </a:solidFill>
                <a:latin typeface="Aptos"/>
                <a:ea typeface="Aptos" pitchFamily="34" charset="-122"/>
                <a:cs typeface="Aptos" pitchFamily="34" charset="-120"/>
              </a:rPr>
              <a:t> AAPA Category 1 CME credit. Approval is valid until . PAs should only claim credit commensurate with the extent of their participation.</a:t>
            </a:r>
            <a:endParaRPr lang="en-US" sz="1200">
              <a:latin typeface="Aptos"/>
            </a:endParaRPr>
          </a:p>
        </p:txBody>
      </p:sp>
      <p:sp>
        <p:nvSpPr>
          <p:cNvPr id="16" name="Text 11"/>
          <p:cNvSpPr/>
          <p:nvPr/>
        </p:nvSpPr>
        <p:spPr>
          <a:xfrm>
            <a:off x="6550154" y="1655205"/>
            <a:ext cx="5166360" cy="201168"/>
          </a:xfrm>
          <a:prstGeom prst="rect">
            <a:avLst/>
          </a:prstGeom>
          <a:noFill/>
          <a:ln/>
        </p:spPr>
        <p:txBody>
          <a:bodyPr wrap="square" lIns="127" tIns="127" rIns="127" bIns="127" rtlCol="0" anchor="ctr">
            <a:noAutofit/>
          </a:bodyPr>
          <a:lstStyle/>
          <a:p>
            <a:pPr marL="0" indent="0">
              <a:buNone/>
            </a:pPr>
            <a:r>
              <a:rPr lang="en-US" sz="1400" b="1">
                <a:solidFill>
                  <a:srgbClr val="1F1F1F"/>
                </a:solidFill>
                <a:latin typeface="Aptos" pitchFamily="34" charset="0"/>
                <a:ea typeface="Aptos" pitchFamily="34" charset="-122"/>
                <a:cs typeface="Aptos" pitchFamily="34" charset="-120"/>
              </a:rPr>
              <a:t>Pharmacist Accreditation Statement</a:t>
            </a:r>
            <a:endParaRPr lang="en-US" sz="1400"/>
          </a:p>
        </p:txBody>
      </p:sp>
      <p:pic>
        <p:nvPicPr>
          <p:cNvPr id="17" name="Image 3" descr="/mnt/data/docx_unzip/word/media/image4.png"/>
          <p:cNvPicPr>
            <a:picLocks noChangeAspect="1"/>
          </p:cNvPicPr>
          <p:nvPr/>
        </p:nvPicPr>
        <p:blipFill>
          <a:blip r:embed="rId6"/>
          <a:stretch>
            <a:fillRect/>
          </a:stretch>
        </p:blipFill>
        <p:spPr>
          <a:xfrm>
            <a:off x="6413139" y="2088559"/>
            <a:ext cx="1087877" cy="840633"/>
          </a:xfrm>
          <a:prstGeom prst="rect">
            <a:avLst/>
          </a:prstGeom>
        </p:spPr>
      </p:pic>
      <p:sp>
        <p:nvSpPr>
          <p:cNvPr id="18" name="Text 12"/>
          <p:cNvSpPr/>
          <p:nvPr/>
        </p:nvSpPr>
        <p:spPr>
          <a:xfrm>
            <a:off x="7519304" y="1951296"/>
            <a:ext cx="4297535" cy="1631551"/>
          </a:xfrm>
          <a:prstGeom prst="rect">
            <a:avLst/>
          </a:prstGeom>
          <a:noFill/>
          <a:ln/>
        </p:spPr>
        <p:txBody>
          <a:bodyPr wrap="square" lIns="254" tIns="254" rIns="254" bIns="254" rtlCol="0" anchor="t">
            <a:noAutofit/>
          </a:bodyPr>
          <a:lstStyle/>
          <a:p>
            <a:pPr marL="0" indent="0">
              <a:buNone/>
            </a:pPr>
            <a:r>
              <a:rPr lang="en-US" sz="1200" dirty="0">
                <a:solidFill>
                  <a:srgbClr val="1F1F1F"/>
                </a:solidFill>
                <a:latin typeface="Aptos"/>
                <a:ea typeface="Aptos" pitchFamily="34" charset="-122"/>
                <a:cs typeface="Aptos" pitchFamily="34" charset="-120"/>
              </a:rPr>
              <a:t>This Knowledge-based activity has been approved for </a:t>
            </a:r>
            <a:r>
              <a:rPr lang="en-US" sz="1200" b="1" dirty="0">
                <a:solidFill>
                  <a:srgbClr val="1F1F1F"/>
                </a:solidFill>
                <a:latin typeface="Aptos"/>
                <a:ea typeface="Aptos" pitchFamily="34" charset="-122"/>
                <a:cs typeface="Aptos" pitchFamily="34" charset="-120"/>
              </a:rPr>
              <a:t>0.5</a:t>
            </a:r>
            <a:r>
              <a:rPr lang="en-US" sz="1200" dirty="0">
                <a:solidFill>
                  <a:srgbClr val="1F1F1F"/>
                </a:solidFill>
                <a:latin typeface="Aptos"/>
                <a:ea typeface="Aptos" pitchFamily="34" charset="-122"/>
                <a:cs typeface="Aptos" pitchFamily="34" charset="-120"/>
              </a:rPr>
              <a:t> contact hour (0 CEUs) by PRIME® for pharmacists. The Universal Activity Number for this activity is </a:t>
            </a:r>
            <a:r>
              <a:rPr lang="en-US" sz="1200" b="1" dirty="0">
                <a:solidFill>
                  <a:srgbClr val="1F1F1F"/>
                </a:solidFill>
                <a:latin typeface="Aptos"/>
                <a:ea typeface="Aptos" pitchFamily="34" charset="-122"/>
                <a:cs typeface="Aptos" pitchFamily="34" charset="-120"/>
              </a:rPr>
              <a:t>JA0007144-9999-26-346-L06-P</a:t>
            </a:r>
            <a:r>
              <a:rPr lang="en-US" sz="1200" dirty="0">
                <a:solidFill>
                  <a:srgbClr val="1F1F1F"/>
                </a:solidFill>
                <a:latin typeface="Aptos"/>
                <a:ea typeface="Aptos" pitchFamily="34" charset="-122"/>
                <a:cs typeface="Aptos" pitchFamily="34" charset="-120"/>
              </a:rPr>
              <a:t>. Pharmacy CE credits can be submitted to the NABP upon successful completion of the activity by providing your NABP ID &amp; DOB, which must be submitted within 60 days of completion. Pharmacists with questions can contact NABP customer service (</a:t>
            </a:r>
            <a:r>
              <a:rPr lang="en-US" sz="1200" dirty="0" err="1">
                <a:solidFill>
                  <a:srgbClr val="1F1F1F"/>
                </a:solidFill>
                <a:latin typeface="Aptos"/>
                <a:ea typeface="Aptos" pitchFamily="34" charset="-122"/>
                <a:cs typeface="Aptos" pitchFamily="34" charset="-120"/>
              </a:rPr>
              <a:t>help@nabp.pharmacy</a:t>
            </a:r>
            <a:r>
              <a:rPr lang="en-US" sz="1200" dirty="0">
                <a:solidFill>
                  <a:srgbClr val="1F1F1F"/>
                </a:solidFill>
                <a:latin typeface="Aptos"/>
                <a:ea typeface="Aptos" pitchFamily="34" charset="-122"/>
                <a:cs typeface="Aptos" pitchFamily="34" charset="-120"/>
              </a:rPr>
              <a:t>).</a:t>
            </a:r>
            <a:endParaRPr lang="en-US" sz="1200" dirty="0">
              <a:latin typeface="Aptos"/>
            </a:endParaRPr>
          </a:p>
        </p:txBody>
      </p:sp>
      <p:sp>
        <p:nvSpPr>
          <p:cNvPr id="19" name="Text 13"/>
          <p:cNvSpPr/>
          <p:nvPr/>
        </p:nvSpPr>
        <p:spPr>
          <a:xfrm>
            <a:off x="6528383" y="3754774"/>
            <a:ext cx="5166360" cy="201168"/>
          </a:xfrm>
          <a:prstGeom prst="rect">
            <a:avLst/>
          </a:prstGeom>
          <a:noFill/>
          <a:ln/>
        </p:spPr>
        <p:txBody>
          <a:bodyPr wrap="square" lIns="127" tIns="127" rIns="127" bIns="127" rtlCol="0" anchor="ctr">
            <a:noAutofit/>
          </a:bodyPr>
          <a:lstStyle/>
          <a:p>
            <a:pPr marL="0" indent="0">
              <a:buNone/>
            </a:pPr>
            <a:r>
              <a:rPr lang="en-US" sz="1400" b="1">
                <a:solidFill>
                  <a:srgbClr val="1F1F1F"/>
                </a:solidFill>
                <a:latin typeface="Aptos" panose="020B0004020202020204" pitchFamily="34" charset="0"/>
                <a:ea typeface="Aptos" pitchFamily="34" charset="-122"/>
                <a:cs typeface="Aptos" pitchFamily="34" charset="-120"/>
              </a:rPr>
              <a:t>Nurse Accreditation Statement</a:t>
            </a:r>
            <a:endParaRPr lang="en-US" sz="1400">
              <a:latin typeface="Aptos" panose="020B0004020202020204" pitchFamily="34" charset="0"/>
            </a:endParaRPr>
          </a:p>
        </p:txBody>
      </p:sp>
      <p:sp>
        <p:nvSpPr>
          <p:cNvPr id="20" name="Text 14"/>
          <p:cNvSpPr/>
          <p:nvPr/>
        </p:nvSpPr>
        <p:spPr>
          <a:xfrm>
            <a:off x="6528383" y="4023963"/>
            <a:ext cx="5166360" cy="484632"/>
          </a:xfrm>
          <a:prstGeom prst="rect">
            <a:avLst/>
          </a:prstGeom>
          <a:noFill/>
          <a:ln/>
        </p:spPr>
        <p:txBody>
          <a:bodyPr wrap="square" lIns="254" tIns="254" rIns="254" bIns="254" rtlCol="0" anchor="t">
            <a:normAutofit/>
          </a:bodyPr>
          <a:lstStyle/>
          <a:p>
            <a:pPr marL="0" indent="0">
              <a:buNone/>
            </a:pPr>
            <a:r>
              <a:rPr lang="en-US" sz="1200">
                <a:solidFill>
                  <a:srgbClr val="1F1F1F"/>
                </a:solidFill>
                <a:latin typeface="Aptos"/>
                <a:ea typeface="Aptos" pitchFamily="34" charset="-122"/>
                <a:cs typeface="Aptos" pitchFamily="34" charset="-120"/>
              </a:rPr>
              <a:t>PRIME® designates this activity for </a:t>
            </a:r>
            <a:r>
              <a:rPr lang="en-US" sz="1200" b="1">
                <a:solidFill>
                  <a:srgbClr val="1F1F1F"/>
                </a:solidFill>
                <a:latin typeface="Aptos"/>
                <a:ea typeface="Aptos" pitchFamily="34" charset="-122"/>
                <a:cs typeface="Aptos" pitchFamily="34" charset="-120"/>
              </a:rPr>
              <a:t>0.5</a:t>
            </a:r>
            <a:r>
              <a:rPr lang="en-US" sz="1200">
                <a:solidFill>
                  <a:srgbClr val="1F1F1F"/>
                </a:solidFill>
                <a:latin typeface="Aptos"/>
                <a:ea typeface="Aptos" pitchFamily="34" charset="-122"/>
                <a:cs typeface="Aptos" pitchFamily="34" charset="-120"/>
              </a:rPr>
              <a:t> contact hour.</a:t>
            </a:r>
            <a:endParaRPr lang="en-US" sz="1200">
              <a:latin typeface="Aptos"/>
            </a:endParaRPr>
          </a:p>
        </p:txBody>
      </p:sp>
      <p:sp>
        <p:nvSpPr>
          <p:cNvPr id="21" name="Text 15"/>
          <p:cNvSpPr/>
          <p:nvPr/>
        </p:nvSpPr>
        <p:spPr>
          <a:xfrm>
            <a:off x="6355080" y="4206240"/>
            <a:ext cx="5166360" cy="201168"/>
          </a:xfrm>
          <a:prstGeom prst="rect">
            <a:avLst/>
          </a:prstGeom>
          <a:noFill/>
          <a:ln/>
        </p:spPr>
        <p:txBody>
          <a:bodyPr wrap="square" lIns="127" tIns="127" rIns="127" bIns="127" rtlCol="0" anchor="ctr">
            <a:normAutofit/>
          </a:bodyPr>
          <a:lstStyle/>
          <a:p>
            <a:pPr marL="0" indent="0">
              <a:buNone/>
            </a:pPr>
            <a:endParaRPr lang="en-US" sz="1200"/>
          </a:p>
        </p:txBody>
      </p:sp>
      <p:sp>
        <p:nvSpPr>
          <p:cNvPr id="22" name="Text 16"/>
          <p:cNvSpPr/>
          <p:nvPr/>
        </p:nvSpPr>
        <p:spPr>
          <a:xfrm>
            <a:off x="6355080" y="4434840"/>
            <a:ext cx="5166360" cy="868680"/>
          </a:xfrm>
          <a:prstGeom prst="rect">
            <a:avLst/>
          </a:prstGeom>
          <a:noFill/>
          <a:ln/>
        </p:spPr>
        <p:txBody>
          <a:bodyPr wrap="square" lIns="254" tIns="254" rIns="254" bIns="254" rtlCol="0" anchor="t">
            <a:normAutofit/>
          </a:bodyPr>
          <a:lstStyle/>
          <a:p>
            <a:pPr marL="0" indent="0">
              <a:buNone/>
            </a:pPr>
            <a:endParaRPr lang="en-US" sz="1200"/>
          </a:p>
        </p:txBody>
      </p:sp>
      <p:sp>
        <p:nvSpPr>
          <p:cNvPr id="24" name="TextBox 23">
            <a:extLst>
              <a:ext uri="{FF2B5EF4-FFF2-40B4-BE49-F238E27FC236}">
                <a16:creationId xmlns:a16="http://schemas.microsoft.com/office/drawing/2014/main" id="{4F427CC2-BCF2-7BA3-4922-6FADFBD8168D}"/>
              </a:ext>
            </a:extLst>
          </p:cNvPr>
          <p:cNvSpPr txBox="1"/>
          <p:nvPr/>
        </p:nvSpPr>
        <p:spPr>
          <a:xfrm>
            <a:off x="698075" y="1214861"/>
            <a:ext cx="6102220" cy="369332"/>
          </a:xfrm>
          <a:prstGeom prst="rect">
            <a:avLst/>
          </a:prstGeom>
          <a:noFill/>
        </p:spPr>
        <p:txBody>
          <a:bodyPr wrap="square">
            <a:spAutoFit/>
          </a:bodyPr>
          <a:lstStyle/>
          <a:p>
            <a:pPr marL="0" indent="0">
              <a:buNone/>
            </a:pPr>
            <a:r>
              <a:rPr lang="en-US" dirty="0">
                <a:solidFill>
                  <a:srgbClr val="1F1F1F"/>
                </a:solidFill>
                <a:latin typeface="Aptos" pitchFamily="34" charset="0"/>
              </a:rPr>
              <a:t>Reducing Vaccination Pain &amp; Anxiety in Children</a:t>
            </a:r>
            <a:endParaRPr lang="en-US" sz="1800" dirty="0"/>
          </a:p>
        </p:txBody>
      </p:sp>
      <p:pic>
        <p:nvPicPr>
          <p:cNvPr id="23" name="Picture 22" descr="1,234 Continuing Education Healthcare Royalty-Free Images, Stock Photos &amp;  Pictures | Shutterstock">
            <a:extLst>
              <a:ext uri="{FF2B5EF4-FFF2-40B4-BE49-F238E27FC236}">
                <a16:creationId xmlns:a16="http://schemas.microsoft.com/office/drawing/2014/main" id="{5A8BD30C-31DD-A849-5D03-D32D988ED069}"/>
              </a:ext>
            </a:extLst>
          </p:cNvPr>
          <p:cNvPicPr>
            <a:picLocks noChangeAspect="1"/>
          </p:cNvPicPr>
          <p:nvPr/>
        </p:nvPicPr>
        <p:blipFill>
          <a:blip r:embed="rId7"/>
          <a:srcRect t="9989" b="8401"/>
          <a:stretch>
            <a:fillRect/>
          </a:stretch>
        </p:blipFill>
        <p:spPr>
          <a:xfrm flipH="1">
            <a:off x="8198920" y="4507736"/>
            <a:ext cx="3617919" cy="206679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6ACF8"/>
        </a:solidFill>
        <a:effectLst/>
      </p:bgPr>
    </p:bg>
    <p:spTree>
      <p:nvGrpSpPr>
        <p:cNvPr id="1" name="">
          <a:extLst>
            <a:ext uri="{FF2B5EF4-FFF2-40B4-BE49-F238E27FC236}">
              <a16:creationId xmlns:a16="http://schemas.microsoft.com/office/drawing/2014/main" id="{FCC833C7-ABCD-8DD8-4256-49D2D3012AEE}"/>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BE140E6A-0C5E-2B77-C25D-F6E77C49277F}"/>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ounded Rectangle 4">
            <a:extLst>
              <a:ext uri="{FF2B5EF4-FFF2-40B4-BE49-F238E27FC236}">
                <a16:creationId xmlns:a16="http://schemas.microsoft.com/office/drawing/2014/main" id="{6E923C0F-B5B1-5E56-07F9-8DBAA31A6AA3}"/>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Rounded Rectangle 5">
            <a:extLst>
              <a:ext uri="{FF2B5EF4-FFF2-40B4-BE49-F238E27FC236}">
                <a16:creationId xmlns:a16="http://schemas.microsoft.com/office/drawing/2014/main" id="{9B132B49-4414-2470-F084-91CDEF3A165E}"/>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itle 11">
            <a:extLst>
              <a:ext uri="{FF2B5EF4-FFF2-40B4-BE49-F238E27FC236}">
                <a16:creationId xmlns:a16="http://schemas.microsoft.com/office/drawing/2014/main" id="{8B07E1C8-3BAC-9E86-8C35-6CA857BC3B13}"/>
              </a:ext>
            </a:extLst>
          </p:cNvPr>
          <p:cNvSpPr>
            <a:spLocks noGrp="1"/>
          </p:cNvSpPr>
          <p:nvPr>
            <p:ph type="title"/>
          </p:nvPr>
        </p:nvSpPr>
        <p:spPr>
          <a:xfrm>
            <a:off x="838200" y="618186"/>
            <a:ext cx="10515600" cy="1072502"/>
          </a:xfrm>
        </p:spPr>
        <p:txBody>
          <a:bodyPr>
            <a:normAutofit/>
          </a:bodyPr>
          <a:lstStyle/>
          <a:p>
            <a:r>
              <a:rPr lang="en-US">
                <a:solidFill>
                  <a:schemeClr val="bg1"/>
                </a:solidFill>
              </a:rPr>
              <a:t>Let’s play “Test the Moderator!” TRUE or FALSE?</a:t>
            </a:r>
          </a:p>
        </p:txBody>
      </p:sp>
      <p:sp>
        <p:nvSpPr>
          <p:cNvPr id="13" name="Content Placeholder 12">
            <a:extLst>
              <a:ext uri="{FF2B5EF4-FFF2-40B4-BE49-F238E27FC236}">
                <a16:creationId xmlns:a16="http://schemas.microsoft.com/office/drawing/2014/main" id="{522A7F9D-A2C1-7BF0-2CD2-CBED697DE9C5}"/>
              </a:ext>
            </a:extLst>
          </p:cNvPr>
          <p:cNvSpPr>
            <a:spLocks noGrp="1"/>
          </p:cNvSpPr>
          <p:nvPr>
            <p:ph idx="1"/>
          </p:nvPr>
        </p:nvSpPr>
        <p:spPr/>
        <p:txBody>
          <a:bodyPr>
            <a:normAutofit/>
          </a:bodyPr>
          <a:lstStyle/>
          <a:p>
            <a:pPr marL="514350" indent="-514350">
              <a:buFont typeface="+mj-lt"/>
              <a:buAutoNum type="alphaLcParenR"/>
            </a:pPr>
            <a:r>
              <a:rPr lang="en-US" dirty="0">
                <a:solidFill>
                  <a:schemeClr val="bg1"/>
                </a:solidFill>
              </a:rPr>
              <a:t>Fainting is an adverse reaction to a specific vaccine ingredient, so it’s a contraindication to all future use of that vaccine.</a:t>
            </a:r>
            <a:br>
              <a:rPr lang="en-US" dirty="0">
                <a:solidFill>
                  <a:schemeClr val="bg1"/>
                </a:solidFill>
              </a:rPr>
            </a:br>
            <a:endParaRPr lang="en-US" dirty="0">
              <a:solidFill>
                <a:schemeClr val="bg1"/>
              </a:solidFill>
            </a:endParaRPr>
          </a:p>
          <a:p>
            <a:pPr marL="514350" indent="-514350">
              <a:buFont typeface="+mj-lt"/>
              <a:buAutoNum type="alphaLcParenR"/>
            </a:pPr>
            <a:r>
              <a:rPr lang="en-US" dirty="0">
                <a:solidFill>
                  <a:schemeClr val="bg1"/>
                </a:solidFill>
              </a:rPr>
              <a:t>The incidence of syncope is higher in young children than in any other age group.</a:t>
            </a:r>
          </a:p>
        </p:txBody>
      </p:sp>
      <p:sp>
        <p:nvSpPr>
          <p:cNvPr id="2" name="Slide Number Placeholder 1">
            <a:extLst>
              <a:ext uri="{FF2B5EF4-FFF2-40B4-BE49-F238E27FC236}">
                <a16:creationId xmlns:a16="http://schemas.microsoft.com/office/drawing/2014/main" id="{CD401D16-E59F-F4DD-EF82-E82ADE5F3B9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A918BC-4D43-4B42-B3C0-E7EBE25E6AF0}" type="slidenum">
              <a:rPr kumimoji="0" lang="en-US" sz="1200" b="0" i="0" u="none" strike="noStrike" kern="1200" cap="none" spc="0" normalizeH="0" baseline="0" noProof="0" smtClean="0">
                <a:ln>
                  <a:noFill/>
                </a:ln>
                <a:solidFill>
                  <a:srgbClr val="3B64AF">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3B64AF">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549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ECFF1-3229-3E9D-CAF7-4B68A9B4AA31}"/>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FED6B2A5-207F-98E5-C74E-FACDB920DEE0}"/>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13F1D21E-601B-F166-6C56-81A9BB26959B}"/>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7F82F842-A798-B331-7806-2F150CFFBC8B}"/>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E9DCFB26-CE60-E7B7-D474-671274CE732C}"/>
              </a:ext>
            </a:extLst>
          </p:cNvPr>
          <p:cNvSpPr>
            <a:spLocks noGrp="1"/>
          </p:cNvSpPr>
          <p:nvPr>
            <p:ph type="title"/>
          </p:nvPr>
        </p:nvSpPr>
        <p:spPr>
          <a:xfrm>
            <a:off x="838200" y="618186"/>
            <a:ext cx="10515600" cy="1072502"/>
          </a:xfrm>
        </p:spPr>
        <p:txBody>
          <a:bodyPr/>
          <a:lstStyle/>
          <a:p>
            <a:r>
              <a:rPr lang="en-US" dirty="0"/>
              <a:t>Outline of today’s 30-minute webinar</a:t>
            </a:r>
          </a:p>
        </p:txBody>
      </p:sp>
      <p:sp>
        <p:nvSpPr>
          <p:cNvPr id="13" name="Content Placeholder 12">
            <a:extLst>
              <a:ext uri="{FF2B5EF4-FFF2-40B4-BE49-F238E27FC236}">
                <a16:creationId xmlns:a16="http://schemas.microsoft.com/office/drawing/2014/main" id="{E8685CBE-0CD0-D034-138D-2D6567D4C25C}"/>
              </a:ext>
            </a:extLst>
          </p:cNvPr>
          <p:cNvSpPr>
            <a:spLocks noGrp="1"/>
          </p:cNvSpPr>
          <p:nvPr>
            <p:ph idx="1"/>
          </p:nvPr>
        </p:nvSpPr>
        <p:spPr>
          <a:xfrm>
            <a:off x="836427" y="1597025"/>
            <a:ext cx="10515600" cy="4351338"/>
          </a:xfrm>
        </p:spPr>
        <p:txBody>
          <a:bodyPr>
            <a:normAutofit lnSpcReduction="10000"/>
          </a:bodyPr>
          <a:lstStyle/>
          <a:p>
            <a:pPr>
              <a:lnSpc>
                <a:spcPct val="150000"/>
              </a:lnSpc>
            </a:pPr>
            <a:r>
              <a:rPr lang="en-US" dirty="0"/>
              <a:t>The problem</a:t>
            </a:r>
          </a:p>
          <a:p>
            <a:pPr>
              <a:lnSpc>
                <a:spcPct val="150000"/>
              </a:lnSpc>
            </a:pPr>
            <a:r>
              <a:rPr lang="en-US" dirty="0"/>
              <a:t>Assessing pain &amp; anxiety</a:t>
            </a:r>
          </a:p>
          <a:p>
            <a:pPr>
              <a:lnSpc>
                <a:spcPct val="150000"/>
              </a:lnSpc>
            </a:pPr>
            <a:r>
              <a:rPr lang="en-US" dirty="0"/>
              <a:t>A word on syncope</a:t>
            </a:r>
          </a:p>
          <a:p>
            <a:pPr>
              <a:lnSpc>
                <a:spcPct val="150000"/>
              </a:lnSpc>
            </a:pPr>
            <a:r>
              <a:rPr lang="en-US" dirty="0">
                <a:highlight>
                  <a:srgbClr val="FEC00E"/>
                </a:highlight>
              </a:rPr>
              <a:t>How families can prep</a:t>
            </a:r>
          </a:p>
          <a:p>
            <a:pPr>
              <a:lnSpc>
                <a:spcPct val="150000"/>
              </a:lnSpc>
            </a:pPr>
            <a:r>
              <a:rPr lang="en-US" dirty="0"/>
              <a:t>What healthcare professionals can do</a:t>
            </a:r>
          </a:p>
          <a:p>
            <a:pPr>
              <a:lnSpc>
                <a:spcPct val="150000"/>
              </a:lnSpc>
            </a:pPr>
            <a:r>
              <a:rPr lang="en-US" dirty="0"/>
              <a:t>Resources</a:t>
            </a:r>
          </a:p>
        </p:txBody>
      </p:sp>
      <p:sp>
        <p:nvSpPr>
          <p:cNvPr id="2" name="Slide Number Placeholder 1">
            <a:extLst>
              <a:ext uri="{FF2B5EF4-FFF2-40B4-BE49-F238E27FC236}">
                <a16:creationId xmlns:a16="http://schemas.microsoft.com/office/drawing/2014/main" id="{FFB1EEEB-94FC-7B62-8549-FC25F89C5DF6}"/>
              </a:ext>
            </a:extLst>
          </p:cNvPr>
          <p:cNvSpPr>
            <a:spLocks noGrp="1"/>
          </p:cNvSpPr>
          <p:nvPr>
            <p:ph type="sldNum" sz="quarter" idx="12"/>
          </p:nvPr>
        </p:nvSpPr>
        <p:spPr/>
        <p:txBody>
          <a:bodyPr/>
          <a:lstStyle/>
          <a:p>
            <a:fld id="{B4A918BC-4D43-4B42-B3C0-E7EBE25E6AF0}" type="slidenum">
              <a:rPr lang="en-US" smtClean="0"/>
              <a:t>21</a:t>
            </a:fld>
            <a:endParaRPr lang="en-US"/>
          </a:p>
        </p:txBody>
      </p:sp>
    </p:spTree>
    <p:extLst>
      <p:ext uri="{BB962C8B-B14F-4D97-AF65-F5344CB8AC3E}">
        <p14:creationId xmlns:p14="http://schemas.microsoft.com/office/powerpoint/2010/main" val="1270322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8FC09-7495-026F-84D3-5B5CEE440B84}"/>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337282C6-750A-12C3-610B-8E605859955B}"/>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2156CB67-3CE6-B567-8386-0D5EFDDEEF34}"/>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EBAE4986-2F35-B423-B539-A7FAC7CEEE84}"/>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5B29141F-9884-F166-27A8-2000750CCC8C}"/>
              </a:ext>
            </a:extLst>
          </p:cNvPr>
          <p:cNvSpPr>
            <a:spLocks noGrp="1"/>
          </p:cNvSpPr>
          <p:nvPr>
            <p:ph type="title"/>
          </p:nvPr>
        </p:nvSpPr>
        <p:spPr>
          <a:xfrm>
            <a:off x="838200" y="618186"/>
            <a:ext cx="10515600" cy="1072502"/>
          </a:xfrm>
        </p:spPr>
        <p:txBody>
          <a:bodyPr/>
          <a:lstStyle/>
          <a:p>
            <a:r>
              <a:rPr lang="en-US" dirty="0"/>
              <a:t>What families can do before the visit</a:t>
            </a:r>
          </a:p>
        </p:txBody>
      </p:sp>
      <p:sp>
        <p:nvSpPr>
          <p:cNvPr id="13" name="Content Placeholder 12">
            <a:extLst>
              <a:ext uri="{FF2B5EF4-FFF2-40B4-BE49-F238E27FC236}">
                <a16:creationId xmlns:a16="http://schemas.microsoft.com/office/drawing/2014/main" id="{5C74F529-CA7B-459E-83D2-16255C56652C}"/>
              </a:ext>
            </a:extLst>
          </p:cNvPr>
          <p:cNvSpPr>
            <a:spLocks noGrp="1"/>
          </p:cNvSpPr>
          <p:nvPr>
            <p:ph idx="1"/>
          </p:nvPr>
        </p:nvSpPr>
        <p:spPr>
          <a:xfrm>
            <a:off x="1770184" y="1825625"/>
            <a:ext cx="9583615" cy="4351338"/>
          </a:xfrm>
        </p:spPr>
        <p:txBody>
          <a:bodyPr>
            <a:normAutofit/>
          </a:bodyPr>
          <a:lstStyle/>
          <a:p>
            <a:pPr marL="514350" indent="-514350">
              <a:lnSpc>
                <a:spcPct val="200000"/>
              </a:lnSpc>
              <a:buFont typeface="+mj-lt"/>
              <a:buAutoNum type="arabicParenR"/>
            </a:pPr>
            <a:r>
              <a:rPr lang="en-US" dirty="0"/>
              <a:t>Preview the visit with the child</a:t>
            </a:r>
          </a:p>
          <a:p>
            <a:pPr marL="514350" indent="-514350">
              <a:lnSpc>
                <a:spcPct val="200000"/>
              </a:lnSpc>
              <a:buFont typeface="+mj-lt"/>
              <a:buAutoNum type="arabicParenR"/>
            </a:pPr>
            <a:r>
              <a:rPr lang="en-US" dirty="0"/>
              <a:t>Bring supportive items</a:t>
            </a:r>
          </a:p>
          <a:p>
            <a:pPr marL="514350" indent="-514350">
              <a:lnSpc>
                <a:spcPct val="200000"/>
              </a:lnSpc>
              <a:buFont typeface="+mj-lt"/>
              <a:buAutoNum type="arabicParenR"/>
            </a:pPr>
            <a:r>
              <a:rPr lang="en-US" dirty="0"/>
              <a:t>Topical analgesia</a:t>
            </a:r>
          </a:p>
          <a:p>
            <a:pPr marL="0" indent="0">
              <a:lnSpc>
                <a:spcPct val="200000"/>
              </a:lnSpc>
              <a:buNone/>
            </a:pPr>
            <a:r>
              <a:rPr lang="en-US" dirty="0"/>
              <a:t>(Acetaminophen, ibuprofen </a:t>
            </a:r>
            <a:r>
              <a:rPr lang="en-US" b="1" dirty="0"/>
              <a:t>not</a:t>
            </a:r>
            <a:r>
              <a:rPr lang="en-US" dirty="0"/>
              <a:t> helpful with injection pain)</a:t>
            </a:r>
          </a:p>
        </p:txBody>
      </p:sp>
      <p:sp>
        <p:nvSpPr>
          <p:cNvPr id="2" name="Slide Number Placeholder 1">
            <a:extLst>
              <a:ext uri="{FF2B5EF4-FFF2-40B4-BE49-F238E27FC236}">
                <a16:creationId xmlns:a16="http://schemas.microsoft.com/office/drawing/2014/main" id="{CAE70920-FD6C-3CB9-4E00-7D9675ABD70C}"/>
              </a:ext>
            </a:extLst>
          </p:cNvPr>
          <p:cNvSpPr>
            <a:spLocks noGrp="1"/>
          </p:cNvSpPr>
          <p:nvPr>
            <p:ph type="sldNum" sz="quarter" idx="12"/>
          </p:nvPr>
        </p:nvSpPr>
        <p:spPr/>
        <p:txBody>
          <a:bodyPr/>
          <a:lstStyle/>
          <a:p>
            <a:fld id="{B4A918BC-4D43-4B42-B3C0-E7EBE25E6AF0}" type="slidenum">
              <a:rPr lang="en-US" smtClean="0"/>
              <a:t>22</a:t>
            </a:fld>
            <a:endParaRPr lang="en-US"/>
          </a:p>
        </p:txBody>
      </p:sp>
    </p:spTree>
    <p:extLst>
      <p:ext uri="{BB962C8B-B14F-4D97-AF65-F5344CB8AC3E}">
        <p14:creationId xmlns:p14="http://schemas.microsoft.com/office/powerpoint/2010/main" val="44456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ABF05-9C50-B4B4-56F6-0ADEC8F3BC68}"/>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D1AD4224-55AD-6371-E8CE-D552F4642DB4}"/>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B3741D92-A6FD-DD5F-9B9C-FA18CB17B923}"/>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EA6B43C6-A5DA-087E-10B2-87623B67084E}"/>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A98BFF46-7843-3D47-7634-BCAF3E1F8425}"/>
              </a:ext>
            </a:extLst>
          </p:cNvPr>
          <p:cNvSpPr>
            <a:spLocks noGrp="1"/>
          </p:cNvSpPr>
          <p:nvPr>
            <p:ph type="title"/>
          </p:nvPr>
        </p:nvSpPr>
        <p:spPr>
          <a:xfrm>
            <a:off x="838200" y="618186"/>
            <a:ext cx="10515600" cy="1072502"/>
          </a:xfrm>
        </p:spPr>
        <p:txBody>
          <a:bodyPr/>
          <a:lstStyle/>
          <a:p>
            <a:r>
              <a:rPr lang="en-US" dirty="0"/>
              <a:t>Preview the visit</a:t>
            </a:r>
          </a:p>
        </p:txBody>
      </p:sp>
      <p:pic>
        <p:nvPicPr>
          <p:cNvPr id="7" name="Content Placeholder 6">
            <a:extLst>
              <a:ext uri="{FF2B5EF4-FFF2-40B4-BE49-F238E27FC236}">
                <a16:creationId xmlns:a16="http://schemas.microsoft.com/office/drawing/2014/main" id="{834A3550-AEBB-1853-2C50-432C64010FEB}"/>
              </a:ext>
            </a:extLst>
          </p:cNvPr>
          <p:cNvPicPr>
            <a:picLocks noGrp="1" noChangeAspect="1"/>
          </p:cNvPicPr>
          <p:nvPr>
            <p:ph idx="1"/>
          </p:nvPr>
        </p:nvPicPr>
        <p:blipFill>
          <a:blip r:embed="rId2"/>
          <a:stretch>
            <a:fillRect/>
          </a:stretch>
        </p:blipFill>
        <p:spPr>
          <a:xfrm>
            <a:off x="2309445" y="1453723"/>
            <a:ext cx="7584071" cy="4266040"/>
          </a:xfrm>
          <a:prstGeom prst="rect">
            <a:avLst/>
          </a:prstGeom>
        </p:spPr>
      </p:pic>
      <p:sp>
        <p:nvSpPr>
          <p:cNvPr id="2" name="Slide Number Placeholder 1">
            <a:extLst>
              <a:ext uri="{FF2B5EF4-FFF2-40B4-BE49-F238E27FC236}">
                <a16:creationId xmlns:a16="http://schemas.microsoft.com/office/drawing/2014/main" id="{925AF43B-59F1-8D27-6BE9-575F595FA24A}"/>
              </a:ext>
            </a:extLst>
          </p:cNvPr>
          <p:cNvSpPr>
            <a:spLocks noGrp="1"/>
          </p:cNvSpPr>
          <p:nvPr>
            <p:ph type="sldNum" sz="quarter" idx="12"/>
          </p:nvPr>
        </p:nvSpPr>
        <p:spPr/>
        <p:txBody>
          <a:bodyPr/>
          <a:lstStyle/>
          <a:p>
            <a:fld id="{B4A918BC-4D43-4B42-B3C0-E7EBE25E6AF0}" type="slidenum">
              <a:rPr lang="en-US" smtClean="0"/>
              <a:t>23</a:t>
            </a:fld>
            <a:endParaRPr lang="en-US"/>
          </a:p>
        </p:txBody>
      </p:sp>
      <p:sp>
        <p:nvSpPr>
          <p:cNvPr id="8" name="TextBox 7">
            <a:extLst>
              <a:ext uri="{FF2B5EF4-FFF2-40B4-BE49-F238E27FC236}">
                <a16:creationId xmlns:a16="http://schemas.microsoft.com/office/drawing/2014/main" id="{03C13434-A1E8-4C66-03A4-9505D92658D6}"/>
              </a:ext>
            </a:extLst>
          </p:cNvPr>
          <p:cNvSpPr txBox="1"/>
          <p:nvPr/>
        </p:nvSpPr>
        <p:spPr>
          <a:xfrm>
            <a:off x="2602523" y="5884985"/>
            <a:ext cx="8264770" cy="1200329"/>
          </a:xfrm>
          <a:prstGeom prst="rect">
            <a:avLst/>
          </a:prstGeom>
          <a:noFill/>
        </p:spPr>
        <p:txBody>
          <a:bodyPr wrap="square" rtlCol="0">
            <a:spAutoFit/>
          </a:bodyPr>
          <a:lstStyle/>
          <a:p>
            <a:r>
              <a:rPr lang="en-US" dirty="0"/>
              <a:t>Social Story from Autism Society (The first two pages are shown)</a:t>
            </a:r>
          </a:p>
          <a:p>
            <a:r>
              <a:rPr lang="en-US" dirty="0">
                <a:hlinkClick r:id="rId3"/>
              </a:rPr>
              <a:t>https://autismsociety.org/wp-content/uploads/2023/09/2023_Autism-Society_Getting-My-Vaccine_Social-Story_English.pdf</a:t>
            </a:r>
            <a:endParaRPr lang="en-US" dirty="0"/>
          </a:p>
          <a:p>
            <a:endParaRPr lang="en-US" dirty="0"/>
          </a:p>
        </p:txBody>
      </p:sp>
    </p:spTree>
    <p:extLst>
      <p:ext uri="{BB962C8B-B14F-4D97-AF65-F5344CB8AC3E}">
        <p14:creationId xmlns:p14="http://schemas.microsoft.com/office/powerpoint/2010/main" val="1854066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6AF1A-184E-8806-6EF4-A5C641C3A187}"/>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EF83E5D1-D9C4-8CD7-713A-AD165EE2CF60}"/>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D5C2E853-3359-EAD3-8E57-FDF37AEF9A50}"/>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B355AEF1-A467-54A0-2D28-FA3F61A7D9A4}"/>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35A81FEF-2E95-A589-B1BE-631E2F9B0B9D}"/>
              </a:ext>
            </a:extLst>
          </p:cNvPr>
          <p:cNvSpPr>
            <a:spLocks noGrp="1"/>
          </p:cNvSpPr>
          <p:nvPr>
            <p:ph type="title"/>
          </p:nvPr>
        </p:nvSpPr>
        <p:spPr>
          <a:xfrm>
            <a:off x="838200" y="618186"/>
            <a:ext cx="10515600" cy="1072502"/>
          </a:xfrm>
        </p:spPr>
        <p:txBody>
          <a:bodyPr>
            <a:normAutofit fontScale="90000"/>
          </a:bodyPr>
          <a:lstStyle/>
          <a:p>
            <a:pPr>
              <a:lnSpc>
                <a:spcPct val="200000"/>
              </a:lnSpc>
            </a:pPr>
            <a:r>
              <a:rPr lang="en-US" dirty="0"/>
              <a:t>Bring supportive items</a:t>
            </a:r>
          </a:p>
        </p:txBody>
      </p:sp>
      <p:sp>
        <p:nvSpPr>
          <p:cNvPr id="2" name="Slide Number Placeholder 1">
            <a:extLst>
              <a:ext uri="{FF2B5EF4-FFF2-40B4-BE49-F238E27FC236}">
                <a16:creationId xmlns:a16="http://schemas.microsoft.com/office/drawing/2014/main" id="{41DDD8B9-BA18-B0CC-EFF5-83615558278F}"/>
              </a:ext>
            </a:extLst>
          </p:cNvPr>
          <p:cNvSpPr>
            <a:spLocks noGrp="1"/>
          </p:cNvSpPr>
          <p:nvPr>
            <p:ph type="sldNum" sz="quarter" idx="12"/>
          </p:nvPr>
        </p:nvSpPr>
        <p:spPr/>
        <p:txBody>
          <a:bodyPr/>
          <a:lstStyle/>
          <a:p>
            <a:fld id="{B4A918BC-4D43-4B42-B3C0-E7EBE25E6AF0}" type="slidenum">
              <a:rPr lang="en-US" smtClean="0"/>
              <a:t>24</a:t>
            </a:fld>
            <a:endParaRPr lang="en-US"/>
          </a:p>
        </p:txBody>
      </p:sp>
      <p:pic>
        <p:nvPicPr>
          <p:cNvPr id="11" name="Picture 10">
            <a:extLst>
              <a:ext uri="{FF2B5EF4-FFF2-40B4-BE49-F238E27FC236}">
                <a16:creationId xmlns:a16="http://schemas.microsoft.com/office/drawing/2014/main" id="{80A5B63C-28F6-FBC6-0B07-5A4FA4112852}"/>
              </a:ext>
            </a:extLst>
          </p:cNvPr>
          <p:cNvPicPr>
            <a:picLocks noChangeAspect="1"/>
          </p:cNvPicPr>
          <p:nvPr/>
        </p:nvPicPr>
        <p:blipFill>
          <a:blip r:embed="rId2"/>
          <a:stretch>
            <a:fillRect/>
          </a:stretch>
        </p:blipFill>
        <p:spPr>
          <a:xfrm>
            <a:off x="5697416" y="861240"/>
            <a:ext cx="5556564" cy="5867805"/>
          </a:xfrm>
          <a:prstGeom prst="rect">
            <a:avLst/>
          </a:prstGeom>
        </p:spPr>
      </p:pic>
    </p:spTree>
    <p:extLst>
      <p:ext uri="{BB962C8B-B14F-4D97-AF65-F5344CB8AC3E}">
        <p14:creationId xmlns:p14="http://schemas.microsoft.com/office/powerpoint/2010/main" val="575931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646CA-7757-C1D1-E607-871188E84A36}"/>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02BC9AAE-F30D-613F-419E-A225663A42DB}"/>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DC8C1BE2-DD6B-9AB5-FA9C-4B388E3B306C}"/>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00FEBE7E-0BC0-CAD5-D176-674B57167B88}"/>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D87683F2-AFE8-85AC-DACD-838763759E79}"/>
              </a:ext>
            </a:extLst>
          </p:cNvPr>
          <p:cNvSpPr>
            <a:spLocks noGrp="1"/>
          </p:cNvSpPr>
          <p:nvPr>
            <p:ph type="title"/>
          </p:nvPr>
        </p:nvSpPr>
        <p:spPr>
          <a:xfrm>
            <a:off x="838200" y="618186"/>
            <a:ext cx="10515600" cy="1072502"/>
          </a:xfrm>
        </p:spPr>
        <p:txBody>
          <a:bodyPr>
            <a:normAutofit fontScale="90000"/>
          </a:bodyPr>
          <a:lstStyle/>
          <a:p>
            <a:pPr>
              <a:lnSpc>
                <a:spcPct val="200000"/>
              </a:lnSpc>
            </a:pPr>
            <a:r>
              <a:rPr lang="en-US" dirty="0"/>
              <a:t>Topical analgesia</a:t>
            </a:r>
          </a:p>
        </p:txBody>
      </p:sp>
      <p:sp>
        <p:nvSpPr>
          <p:cNvPr id="2" name="Slide Number Placeholder 1">
            <a:extLst>
              <a:ext uri="{FF2B5EF4-FFF2-40B4-BE49-F238E27FC236}">
                <a16:creationId xmlns:a16="http://schemas.microsoft.com/office/drawing/2014/main" id="{3FF468B0-3483-FDA7-045D-9C5164DE3B62}"/>
              </a:ext>
            </a:extLst>
          </p:cNvPr>
          <p:cNvSpPr>
            <a:spLocks noGrp="1"/>
          </p:cNvSpPr>
          <p:nvPr>
            <p:ph type="sldNum" sz="quarter" idx="12"/>
          </p:nvPr>
        </p:nvSpPr>
        <p:spPr/>
        <p:txBody>
          <a:bodyPr/>
          <a:lstStyle/>
          <a:p>
            <a:fld id="{B4A918BC-4D43-4B42-B3C0-E7EBE25E6AF0}" type="slidenum">
              <a:rPr lang="en-US" smtClean="0"/>
              <a:t>25</a:t>
            </a:fld>
            <a:endParaRPr lang="en-US"/>
          </a:p>
        </p:txBody>
      </p:sp>
      <p:sp>
        <p:nvSpPr>
          <p:cNvPr id="3" name="TextBox 2">
            <a:extLst>
              <a:ext uri="{FF2B5EF4-FFF2-40B4-BE49-F238E27FC236}">
                <a16:creationId xmlns:a16="http://schemas.microsoft.com/office/drawing/2014/main" id="{51099376-2632-D035-9F99-8DF3ED21E0B7}"/>
              </a:ext>
            </a:extLst>
          </p:cNvPr>
          <p:cNvSpPr txBox="1"/>
          <p:nvPr/>
        </p:nvSpPr>
        <p:spPr>
          <a:xfrm>
            <a:off x="984738" y="1676400"/>
            <a:ext cx="10937631" cy="523220"/>
          </a:xfrm>
          <a:prstGeom prst="rect">
            <a:avLst/>
          </a:prstGeom>
          <a:noFill/>
        </p:spPr>
        <p:txBody>
          <a:bodyPr wrap="square" rtlCol="0">
            <a:spAutoFit/>
          </a:bodyPr>
          <a:lstStyle/>
          <a:p>
            <a:r>
              <a:rPr lang="en-US" sz="2800" dirty="0"/>
              <a:t>https://</a:t>
            </a:r>
            <a:r>
              <a:rPr lang="en-US" sz="2800" dirty="0" err="1"/>
              <a:t>www.</a:t>
            </a:r>
            <a:r>
              <a:rPr lang="en-US" sz="2800" b="1" dirty="0" err="1">
                <a:solidFill>
                  <a:schemeClr val="accent5">
                    <a:lumMod val="60000"/>
                    <a:lumOff val="40000"/>
                  </a:schemeClr>
                </a:solidFill>
              </a:rPr>
              <a:t>meg</a:t>
            </a:r>
            <a:r>
              <a:rPr lang="en-US" sz="2800" b="1" dirty="0" err="1">
                <a:solidFill>
                  <a:srgbClr val="00B050"/>
                </a:solidFill>
              </a:rPr>
              <a:t>foundation</a:t>
            </a:r>
            <a:r>
              <a:rPr lang="en-US" sz="2800" dirty="0" err="1"/>
              <a:t>forpain.org</a:t>
            </a:r>
            <a:r>
              <a:rPr lang="en-US" sz="2800" dirty="0"/>
              <a:t>/topical-anesthetics-infographic/</a:t>
            </a:r>
          </a:p>
        </p:txBody>
      </p:sp>
      <p:pic>
        <p:nvPicPr>
          <p:cNvPr id="8" name="Picture 7">
            <a:extLst>
              <a:ext uri="{FF2B5EF4-FFF2-40B4-BE49-F238E27FC236}">
                <a16:creationId xmlns:a16="http://schemas.microsoft.com/office/drawing/2014/main" id="{792D2C77-61EC-ECFE-32B5-E261F6D8CABF}"/>
              </a:ext>
            </a:extLst>
          </p:cNvPr>
          <p:cNvPicPr>
            <a:picLocks noChangeAspect="1"/>
          </p:cNvPicPr>
          <p:nvPr/>
        </p:nvPicPr>
        <p:blipFill>
          <a:blip r:embed="rId2"/>
          <a:stretch>
            <a:fillRect/>
          </a:stretch>
        </p:blipFill>
        <p:spPr>
          <a:xfrm>
            <a:off x="4478216" y="2175333"/>
            <a:ext cx="5729437" cy="4489693"/>
          </a:xfrm>
          <a:prstGeom prst="rect">
            <a:avLst/>
          </a:prstGeom>
        </p:spPr>
      </p:pic>
    </p:spTree>
    <p:extLst>
      <p:ext uri="{BB962C8B-B14F-4D97-AF65-F5344CB8AC3E}">
        <p14:creationId xmlns:p14="http://schemas.microsoft.com/office/powerpoint/2010/main" val="3848781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526C4-1478-D136-319B-807141115178}"/>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75B4DB6D-93E1-984B-CBD0-2087B47A9AAF}"/>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00A28BC7-8C70-5B83-DAB4-72E32D1EEFF6}"/>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4CC24386-50B9-E0B7-9AAA-EA6FFCA525C5}"/>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DA9DDC26-B393-B11F-A8B1-395A161FC3A8}"/>
              </a:ext>
            </a:extLst>
          </p:cNvPr>
          <p:cNvSpPr>
            <a:spLocks noGrp="1"/>
          </p:cNvSpPr>
          <p:nvPr>
            <p:ph type="title"/>
          </p:nvPr>
        </p:nvSpPr>
        <p:spPr>
          <a:xfrm>
            <a:off x="976746" y="350875"/>
            <a:ext cx="10515600" cy="1171171"/>
          </a:xfrm>
        </p:spPr>
        <p:txBody>
          <a:bodyPr>
            <a:normAutofit/>
          </a:bodyPr>
          <a:lstStyle/>
          <a:p>
            <a:pPr>
              <a:lnSpc>
                <a:spcPct val="200000"/>
              </a:lnSpc>
            </a:pPr>
            <a:r>
              <a:rPr lang="en-US" dirty="0"/>
              <a:t>Topical analgesia downsides</a:t>
            </a:r>
          </a:p>
        </p:txBody>
      </p:sp>
      <p:sp>
        <p:nvSpPr>
          <p:cNvPr id="7" name="Content Placeholder 6">
            <a:extLst>
              <a:ext uri="{FF2B5EF4-FFF2-40B4-BE49-F238E27FC236}">
                <a16:creationId xmlns:a16="http://schemas.microsoft.com/office/drawing/2014/main" id="{9E8134B6-C8EE-C625-CB2E-21DD3806CF35}"/>
              </a:ext>
            </a:extLst>
          </p:cNvPr>
          <p:cNvSpPr>
            <a:spLocks noGrp="1"/>
          </p:cNvSpPr>
          <p:nvPr>
            <p:ph idx="1"/>
          </p:nvPr>
        </p:nvSpPr>
        <p:spPr>
          <a:xfrm>
            <a:off x="1063337" y="1536296"/>
            <a:ext cx="10342418" cy="4351338"/>
          </a:xfrm>
        </p:spPr>
        <p:txBody>
          <a:bodyPr>
            <a:normAutofit fontScale="92500" lnSpcReduction="10000"/>
          </a:bodyPr>
          <a:lstStyle/>
          <a:p>
            <a:pPr>
              <a:lnSpc>
                <a:spcPct val="200000"/>
              </a:lnSpc>
            </a:pPr>
            <a:r>
              <a:rPr lang="en-US" dirty="0"/>
              <a:t>Correct site(s) 30-60 minutes before vaccination</a:t>
            </a:r>
          </a:p>
          <a:p>
            <a:pPr>
              <a:lnSpc>
                <a:spcPct val="200000"/>
              </a:lnSpc>
            </a:pPr>
            <a:r>
              <a:rPr lang="en-US" dirty="0"/>
              <a:t>Cost (not covered by insurance)</a:t>
            </a:r>
          </a:p>
          <a:p>
            <a:pPr>
              <a:lnSpc>
                <a:spcPct val="200000"/>
              </a:lnSpc>
            </a:pPr>
            <a:r>
              <a:rPr lang="en-US" dirty="0"/>
              <a:t>Allergic reaction</a:t>
            </a:r>
          </a:p>
          <a:p>
            <a:pPr>
              <a:lnSpc>
                <a:spcPct val="200000"/>
              </a:lnSpc>
            </a:pPr>
            <a:r>
              <a:rPr lang="en-US" dirty="0"/>
              <a:t>Can’t get into mouth or eyes</a:t>
            </a:r>
          </a:p>
          <a:p>
            <a:pPr>
              <a:lnSpc>
                <a:spcPct val="200000"/>
              </a:lnSpc>
            </a:pPr>
            <a:r>
              <a:rPr lang="en-US" dirty="0"/>
              <a:t>Some children have a sensory aversion to cream, gel</a:t>
            </a:r>
          </a:p>
        </p:txBody>
      </p:sp>
      <p:sp>
        <p:nvSpPr>
          <p:cNvPr id="2" name="Slide Number Placeholder 1">
            <a:extLst>
              <a:ext uri="{FF2B5EF4-FFF2-40B4-BE49-F238E27FC236}">
                <a16:creationId xmlns:a16="http://schemas.microsoft.com/office/drawing/2014/main" id="{307ADC68-A349-409A-B17D-B36036FAAAA6}"/>
              </a:ext>
            </a:extLst>
          </p:cNvPr>
          <p:cNvSpPr>
            <a:spLocks noGrp="1"/>
          </p:cNvSpPr>
          <p:nvPr>
            <p:ph type="sldNum" sz="quarter" idx="12"/>
          </p:nvPr>
        </p:nvSpPr>
        <p:spPr>
          <a:xfrm>
            <a:off x="8598877" y="6492875"/>
            <a:ext cx="2743200" cy="365125"/>
          </a:xfrm>
        </p:spPr>
        <p:txBody>
          <a:bodyPr/>
          <a:lstStyle/>
          <a:p>
            <a:fld id="{B4A918BC-4D43-4B42-B3C0-E7EBE25E6AF0}" type="slidenum">
              <a:rPr lang="en-US" smtClean="0"/>
              <a:t>26</a:t>
            </a:fld>
            <a:endParaRPr lang="en-US" dirty="0"/>
          </a:p>
        </p:txBody>
      </p:sp>
    </p:spTree>
    <p:extLst>
      <p:ext uri="{BB962C8B-B14F-4D97-AF65-F5344CB8AC3E}">
        <p14:creationId xmlns:p14="http://schemas.microsoft.com/office/powerpoint/2010/main" val="3673371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251DA-D82C-445A-C9B5-5730531CF8BD}"/>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23BBC016-6300-4089-73C5-B9016EB64864}"/>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381F72B5-7137-CA76-1F2E-6E0BFA03E44C}"/>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C935421F-A99B-3752-CD63-4E216E640AD6}"/>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3B8364AE-409B-AA7B-7D9C-573B71DA0586}"/>
              </a:ext>
            </a:extLst>
          </p:cNvPr>
          <p:cNvSpPr>
            <a:spLocks noGrp="1"/>
          </p:cNvSpPr>
          <p:nvPr>
            <p:ph type="title"/>
          </p:nvPr>
        </p:nvSpPr>
        <p:spPr>
          <a:xfrm>
            <a:off x="838200" y="618186"/>
            <a:ext cx="10515600" cy="1072502"/>
          </a:xfrm>
        </p:spPr>
        <p:txBody>
          <a:bodyPr/>
          <a:lstStyle/>
          <a:p>
            <a:r>
              <a:rPr lang="en-US" dirty="0"/>
              <a:t>Outline of today’s 30-minute webinar</a:t>
            </a:r>
          </a:p>
        </p:txBody>
      </p:sp>
      <p:sp>
        <p:nvSpPr>
          <p:cNvPr id="13" name="Content Placeholder 12">
            <a:extLst>
              <a:ext uri="{FF2B5EF4-FFF2-40B4-BE49-F238E27FC236}">
                <a16:creationId xmlns:a16="http://schemas.microsoft.com/office/drawing/2014/main" id="{7116CF6B-D9B8-2D93-4516-87352CDD489E}"/>
              </a:ext>
            </a:extLst>
          </p:cNvPr>
          <p:cNvSpPr>
            <a:spLocks noGrp="1"/>
          </p:cNvSpPr>
          <p:nvPr>
            <p:ph idx="1"/>
          </p:nvPr>
        </p:nvSpPr>
        <p:spPr>
          <a:xfrm>
            <a:off x="838200" y="1631662"/>
            <a:ext cx="10515600" cy="4351338"/>
          </a:xfrm>
        </p:spPr>
        <p:txBody>
          <a:bodyPr>
            <a:normAutofit lnSpcReduction="10000"/>
          </a:bodyPr>
          <a:lstStyle/>
          <a:p>
            <a:pPr>
              <a:lnSpc>
                <a:spcPct val="150000"/>
              </a:lnSpc>
            </a:pPr>
            <a:r>
              <a:rPr lang="en-US" dirty="0"/>
              <a:t>The problem</a:t>
            </a:r>
          </a:p>
          <a:p>
            <a:pPr>
              <a:lnSpc>
                <a:spcPct val="150000"/>
              </a:lnSpc>
            </a:pPr>
            <a:r>
              <a:rPr lang="en-US" dirty="0"/>
              <a:t>Assessing pain &amp; anxiety</a:t>
            </a:r>
          </a:p>
          <a:p>
            <a:pPr>
              <a:lnSpc>
                <a:spcPct val="150000"/>
              </a:lnSpc>
            </a:pPr>
            <a:r>
              <a:rPr lang="en-US" dirty="0"/>
              <a:t>A word on syncope</a:t>
            </a:r>
          </a:p>
          <a:p>
            <a:pPr>
              <a:lnSpc>
                <a:spcPct val="150000"/>
              </a:lnSpc>
            </a:pPr>
            <a:r>
              <a:rPr lang="en-US" dirty="0"/>
              <a:t>How families can prep</a:t>
            </a:r>
          </a:p>
          <a:p>
            <a:pPr>
              <a:lnSpc>
                <a:spcPct val="150000"/>
              </a:lnSpc>
            </a:pPr>
            <a:r>
              <a:rPr lang="en-US" dirty="0">
                <a:highlight>
                  <a:srgbClr val="FEC00E"/>
                </a:highlight>
              </a:rPr>
              <a:t>What healthcare professionals can do</a:t>
            </a:r>
          </a:p>
          <a:p>
            <a:pPr>
              <a:lnSpc>
                <a:spcPct val="150000"/>
              </a:lnSpc>
            </a:pPr>
            <a:r>
              <a:rPr lang="en-US" dirty="0"/>
              <a:t>Resources</a:t>
            </a:r>
          </a:p>
        </p:txBody>
      </p:sp>
      <p:sp>
        <p:nvSpPr>
          <p:cNvPr id="2" name="Slide Number Placeholder 1">
            <a:extLst>
              <a:ext uri="{FF2B5EF4-FFF2-40B4-BE49-F238E27FC236}">
                <a16:creationId xmlns:a16="http://schemas.microsoft.com/office/drawing/2014/main" id="{7A5285D2-EC74-F57A-2C42-668F7C4964A5}"/>
              </a:ext>
            </a:extLst>
          </p:cNvPr>
          <p:cNvSpPr>
            <a:spLocks noGrp="1"/>
          </p:cNvSpPr>
          <p:nvPr>
            <p:ph type="sldNum" sz="quarter" idx="12"/>
          </p:nvPr>
        </p:nvSpPr>
        <p:spPr/>
        <p:txBody>
          <a:bodyPr/>
          <a:lstStyle/>
          <a:p>
            <a:fld id="{B4A918BC-4D43-4B42-B3C0-E7EBE25E6AF0}" type="slidenum">
              <a:rPr lang="en-US" smtClean="0"/>
              <a:t>27</a:t>
            </a:fld>
            <a:endParaRPr lang="en-US"/>
          </a:p>
        </p:txBody>
      </p:sp>
    </p:spTree>
    <p:extLst>
      <p:ext uri="{BB962C8B-B14F-4D97-AF65-F5344CB8AC3E}">
        <p14:creationId xmlns:p14="http://schemas.microsoft.com/office/powerpoint/2010/main" val="2101543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02635-2E7E-E647-8EDE-7C0F74F7C5EB}"/>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1D8E9DCD-8A84-C69B-0C8C-E4E2A62CF97F}"/>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87740B94-F551-6241-F046-B302144B213F}"/>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C17320C7-DD0F-F097-8341-B388E155AA96}"/>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328C616C-4E51-AE73-B6E9-F65D50CC4185}"/>
              </a:ext>
            </a:extLst>
          </p:cNvPr>
          <p:cNvSpPr>
            <a:spLocks noGrp="1"/>
          </p:cNvSpPr>
          <p:nvPr>
            <p:ph type="title"/>
          </p:nvPr>
        </p:nvSpPr>
        <p:spPr>
          <a:xfrm>
            <a:off x="838200" y="618186"/>
            <a:ext cx="10515600" cy="1072502"/>
          </a:xfrm>
        </p:spPr>
        <p:txBody>
          <a:bodyPr/>
          <a:lstStyle/>
          <a:p>
            <a:r>
              <a:rPr lang="en-US" dirty="0"/>
              <a:t>Easy + free = Routine</a:t>
            </a:r>
          </a:p>
        </p:txBody>
      </p:sp>
      <p:sp>
        <p:nvSpPr>
          <p:cNvPr id="13" name="Content Placeholder 12">
            <a:extLst>
              <a:ext uri="{FF2B5EF4-FFF2-40B4-BE49-F238E27FC236}">
                <a16:creationId xmlns:a16="http://schemas.microsoft.com/office/drawing/2014/main" id="{B690B27F-C280-9981-3B7B-CB17EFA4F98C}"/>
              </a:ext>
            </a:extLst>
          </p:cNvPr>
          <p:cNvSpPr>
            <a:spLocks noGrp="1"/>
          </p:cNvSpPr>
          <p:nvPr>
            <p:ph idx="1"/>
          </p:nvPr>
        </p:nvSpPr>
        <p:spPr>
          <a:xfrm>
            <a:off x="838200" y="1825625"/>
            <a:ext cx="10938164" cy="4351338"/>
          </a:xfrm>
        </p:spPr>
        <p:txBody>
          <a:bodyPr>
            <a:normAutofit/>
          </a:bodyPr>
          <a:lstStyle/>
          <a:p>
            <a:pPr>
              <a:lnSpc>
                <a:spcPct val="100000"/>
              </a:lnSpc>
            </a:pPr>
            <a:r>
              <a:rPr lang="en-US" sz="2600" dirty="0"/>
              <a:t>Keep needles out of sight until needed</a:t>
            </a:r>
          </a:p>
          <a:p>
            <a:pPr>
              <a:lnSpc>
                <a:spcPct val="100000"/>
              </a:lnSpc>
            </a:pPr>
            <a:r>
              <a:rPr lang="en-US" sz="2600" dirty="0"/>
              <a:t>Consider starting with vaccination</a:t>
            </a:r>
          </a:p>
          <a:p>
            <a:pPr>
              <a:lnSpc>
                <a:spcPct val="100000"/>
              </a:lnSpc>
            </a:pPr>
            <a:r>
              <a:rPr lang="en-US" sz="2600" dirty="0"/>
              <a:t>Vaccination technique (e.g., correct needle length, inject quickly, no aspiration)</a:t>
            </a:r>
          </a:p>
          <a:p>
            <a:pPr>
              <a:lnSpc>
                <a:spcPct val="100000"/>
              </a:lnSpc>
            </a:pPr>
            <a:r>
              <a:rPr lang="en-US" sz="2600" dirty="0"/>
              <a:t>Most painful vaccine last</a:t>
            </a:r>
          </a:p>
          <a:p>
            <a:pPr>
              <a:lnSpc>
                <a:spcPct val="100000"/>
              </a:lnSpc>
            </a:pPr>
            <a:r>
              <a:rPr lang="en-US" sz="2600" dirty="0"/>
              <a:t>Neutral language, calm actions (get </a:t>
            </a:r>
            <a:r>
              <a:rPr lang="en-US" sz="2600" dirty="0">
                <a:highlight>
                  <a:srgbClr val="FEC00E"/>
                </a:highlight>
              </a:rPr>
              <a:t>parent buy-in</a:t>
            </a:r>
            <a:r>
              <a:rPr lang="en-US" sz="2600" dirty="0"/>
              <a:t>)</a:t>
            </a:r>
          </a:p>
          <a:p>
            <a:pPr>
              <a:lnSpc>
                <a:spcPct val="100000"/>
              </a:lnSpc>
            </a:pPr>
            <a:endParaRPr lang="en-US" sz="2400" dirty="0"/>
          </a:p>
          <a:p>
            <a:pPr>
              <a:lnSpc>
                <a:spcPct val="100000"/>
              </a:lnSpc>
            </a:pPr>
            <a:endParaRPr lang="en-US" sz="2400" dirty="0"/>
          </a:p>
          <a:p>
            <a:pPr>
              <a:lnSpc>
                <a:spcPct val="100000"/>
              </a:lnSpc>
            </a:pPr>
            <a:endParaRPr lang="en-US" sz="2400" dirty="0"/>
          </a:p>
        </p:txBody>
      </p:sp>
      <p:sp>
        <p:nvSpPr>
          <p:cNvPr id="2" name="Slide Number Placeholder 1">
            <a:extLst>
              <a:ext uri="{FF2B5EF4-FFF2-40B4-BE49-F238E27FC236}">
                <a16:creationId xmlns:a16="http://schemas.microsoft.com/office/drawing/2014/main" id="{ACE91D25-CD1E-ADB8-7411-DCDADF38AC31}"/>
              </a:ext>
            </a:extLst>
          </p:cNvPr>
          <p:cNvSpPr>
            <a:spLocks noGrp="1"/>
          </p:cNvSpPr>
          <p:nvPr>
            <p:ph type="sldNum" sz="quarter" idx="12"/>
          </p:nvPr>
        </p:nvSpPr>
        <p:spPr/>
        <p:txBody>
          <a:bodyPr/>
          <a:lstStyle/>
          <a:p>
            <a:fld id="{B4A918BC-4D43-4B42-B3C0-E7EBE25E6AF0}" type="slidenum">
              <a:rPr lang="en-US" smtClean="0"/>
              <a:t>28</a:t>
            </a:fld>
            <a:endParaRPr lang="en-US"/>
          </a:p>
        </p:txBody>
      </p:sp>
    </p:spTree>
    <p:extLst>
      <p:ext uri="{BB962C8B-B14F-4D97-AF65-F5344CB8AC3E}">
        <p14:creationId xmlns:p14="http://schemas.microsoft.com/office/powerpoint/2010/main" val="1122594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6ACF8"/>
        </a:solidFill>
        <a:effectLst/>
      </p:bgPr>
    </p:bg>
    <p:spTree>
      <p:nvGrpSpPr>
        <p:cNvPr id="1" name="">
          <a:extLst>
            <a:ext uri="{FF2B5EF4-FFF2-40B4-BE49-F238E27FC236}">
              <a16:creationId xmlns:a16="http://schemas.microsoft.com/office/drawing/2014/main" id="{FE6BC6E4-1309-47B8-7BF6-06AA1F92F4C1}"/>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C6222AFD-28E1-C341-83E3-7950FEB64682}"/>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ounded Rectangle 4">
            <a:extLst>
              <a:ext uri="{FF2B5EF4-FFF2-40B4-BE49-F238E27FC236}">
                <a16:creationId xmlns:a16="http://schemas.microsoft.com/office/drawing/2014/main" id="{33474A4F-38A6-FF05-0946-2FA8BDA921C2}"/>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Rounded Rectangle 5">
            <a:extLst>
              <a:ext uri="{FF2B5EF4-FFF2-40B4-BE49-F238E27FC236}">
                <a16:creationId xmlns:a16="http://schemas.microsoft.com/office/drawing/2014/main" id="{E02EA5D1-BF90-54F0-DC65-55AD01B5EAB8}"/>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itle 11">
            <a:extLst>
              <a:ext uri="{FF2B5EF4-FFF2-40B4-BE49-F238E27FC236}">
                <a16:creationId xmlns:a16="http://schemas.microsoft.com/office/drawing/2014/main" id="{941A9399-0DFF-B4E8-664C-DC995DB66176}"/>
              </a:ext>
            </a:extLst>
          </p:cNvPr>
          <p:cNvSpPr>
            <a:spLocks noGrp="1"/>
          </p:cNvSpPr>
          <p:nvPr>
            <p:ph type="title"/>
          </p:nvPr>
        </p:nvSpPr>
        <p:spPr>
          <a:xfrm>
            <a:off x="838200" y="618186"/>
            <a:ext cx="10515600" cy="1072502"/>
          </a:xfrm>
        </p:spPr>
        <p:txBody>
          <a:bodyPr>
            <a:normAutofit fontScale="90000"/>
          </a:bodyPr>
          <a:lstStyle/>
          <a:p>
            <a:r>
              <a:rPr lang="en-US" dirty="0">
                <a:solidFill>
                  <a:schemeClr val="bg1"/>
                </a:solidFill>
              </a:rPr>
              <a:t>Question for moderator:</a:t>
            </a:r>
            <a:br>
              <a:rPr lang="en-US" dirty="0">
                <a:solidFill>
                  <a:schemeClr val="bg1"/>
                </a:solidFill>
              </a:rPr>
            </a:br>
            <a:r>
              <a:rPr lang="en-US" dirty="0">
                <a:solidFill>
                  <a:schemeClr val="bg1"/>
                </a:solidFill>
              </a:rPr>
              <a:t>Have you seen this parent behavior?</a:t>
            </a:r>
          </a:p>
        </p:txBody>
      </p:sp>
      <p:sp>
        <p:nvSpPr>
          <p:cNvPr id="13" name="Content Placeholder 12">
            <a:extLst>
              <a:ext uri="{FF2B5EF4-FFF2-40B4-BE49-F238E27FC236}">
                <a16:creationId xmlns:a16="http://schemas.microsoft.com/office/drawing/2014/main" id="{2646F45B-F4EC-0C89-4A7C-9F4645C78B1B}"/>
              </a:ext>
            </a:extLst>
          </p:cNvPr>
          <p:cNvSpPr>
            <a:spLocks noGrp="1"/>
          </p:cNvSpPr>
          <p:nvPr>
            <p:ph idx="1"/>
          </p:nvPr>
        </p:nvSpPr>
        <p:spPr/>
        <p:txBody>
          <a:bodyPr>
            <a:normAutofit/>
          </a:bodyPr>
          <a:lstStyle/>
          <a:p>
            <a:pPr>
              <a:lnSpc>
                <a:spcPct val="150000"/>
              </a:lnSpc>
            </a:pPr>
            <a:r>
              <a:rPr lang="en-US" b="1" dirty="0">
                <a:solidFill>
                  <a:schemeClr val="bg1"/>
                </a:solidFill>
              </a:rPr>
              <a:t>”I’m so sorry! I’m so sorry that you have to go through this!”</a:t>
            </a:r>
          </a:p>
          <a:p>
            <a:pPr>
              <a:lnSpc>
                <a:spcPct val="150000"/>
              </a:lnSpc>
            </a:pPr>
            <a:r>
              <a:rPr lang="en-US" b="1" dirty="0">
                <a:solidFill>
                  <a:schemeClr val="bg1"/>
                </a:solidFill>
              </a:rPr>
              <a:t>(Visible anxiety)</a:t>
            </a:r>
          </a:p>
          <a:p>
            <a:pPr>
              <a:lnSpc>
                <a:spcPct val="150000"/>
              </a:lnSpc>
            </a:pPr>
            <a:r>
              <a:rPr lang="en-US" b="1" dirty="0">
                <a:solidFill>
                  <a:schemeClr val="bg1"/>
                </a:solidFill>
              </a:rPr>
              <a:t>“Don’t worry! This is going to be fine! Don’t be scared!”</a:t>
            </a:r>
          </a:p>
          <a:p>
            <a:pPr>
              <a:lnSpc>
                <a:spcPct val="150000"/>
              </a:lnSpc>
            </a:pPr>
            <a:r>
              <a:rPr lang="en-US" b="1" dirty="0">
                <a:solidFill>
                  <a:schemeClr val="bg1"/>
                </a:solidFill>
              </a:rPr>
              <a:t>“This won’t hurt at all.”</a:t>
            </a:r>
          </a:p>
          <a:p>
            <a:pPr>
              <a:lnSpc>
                <a:spcPct val="150000"/>
              </a:lnSpc>
            </a:pPr>
            <a:r>
              <a:rPr lang="en-US" b="1" dirty="0">
                <a:solidFill>
                  <a:schemeClr val="bg1"/>
                </a:solidFill>
              </a:rPr>
              <a:t>“Suck it up, buttercup. Boys don’t cry.”</a:t>
            </a:r>
          </a:p>
          <a:p>
            <a:pPr>
              <a:lnSpc>
                <a:spcPct val="100000"/>
              </a:lnSpc>
            </a:pPr>
            <a:endParaRPr lang="en-US" sz="2400" dirty="0"/>
          </a:p>
          <a:p>
            <a:pPr>
              <a:lnSpc>
                <a:spcPct val="100000"/>
              </a:lnSpc>
            </a:pPr>
            <a:endParaRPr lang="en-US" sz="2400" dirty="0"/>
          </a:p>
        </p:txBody>
      </p:sp>
      <p:sp>
        <p:nvSpPr>
          <p:cNvPr id="2" name="Slide Number Placeholder 1">
            <a:extLst>
              <a:ext uri="{FF2B5EF4-FFF2-40B4-BE49-F238E27FC236}">
                <a16:creationId xmlns:a16="http://schemas.microsoft.com/office/drawing/2014/main" id="{D9BB93E7-176C-80D4-EC17-A0D403939FD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A918BC-4D43-4B42-B3C0-E7EBE25E6AF0}" type="slidenum">
              <a:rPr kumimoji="0" lang="en-US" sz="1200" b="0" i="0" u="none" strike="noStrike" kern="1200" cap="none" spc="0" normalizeH="0" baseline="0" noProof="0" smtClean="0">
                <a:ln>
                  <a:noFill/>
                </a:ln>
                <a:solidFill>
                  <a:srgbClr val="3B64AF">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3B64AF">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855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748" y="161925"/>
            <a:ext cx="10515600" cy="898525"/>
          </a:xfrm>
        </p:spPr>
        <p:txBody>
          <a:bodyPr/>
          <a:lstStyle/>
          <a:p>
            <a:r>
              <a:rPr lang="en-US" dirty="0"/>
              <a:t>PRIME® Policies</a:t>
            </a:r>
          </a:p>
        </p:txBody>
      </p:sp>
      <p:sp>
        <p:nvSpPr>
          <p:cNvPr id="5" name="Content Placeholder 4"/>
          <p:cNvSpPr>
            <a:spLocks noGrp="1"/>
          </p:cNvSpPr>
          <p:nvPr>
            <p:ph sz="half" idx="1"/>
          </p:nvPr>
        </p:nvSpPr>
        <p:spPr>
          <a:xfrm>
            <a:off x="725545" y="1167739"/>
            <a:ext cx="5562600" cy="4376510"/>
          </a:xfrm>
        </p:spPr>
        <p:txBody>
          <a:bodyPr>
            <a:noAutofit/>
          </a:bodyPr>
          <a:lstStyle/>
          <a:p>
            <a:pPr marL="0" indent="0">
              <a:buNone/>
            </a:pPr>
            <a:r>
              <a:rPr lang="en-US" sz="1833" i="1" dirty="0"/>
              <a:t>Mitigating Conflicts of Interest</a:t>
            </a:r>
            <a:endParaRPr lang="en-US" sz="1833" dirty="0"/>
          </a:p>
          <a:p>
            <a:pPr marL="0" indent="0">
              <a:buNone/>
            </a:pPr>
            <a:endParaRPr lang="en-US" sz="1000" dirty="0"/>
          </a:p>
          <a:p>
            <a:pPr marL="0" indent="0">
              <a:buNone/>
            </a:pPr>
            <a:r>
              <a:rPr lang="en-US" sz="1333" b="0" dirty="0"/>
              <a:t>PRIME Education, LLC (PRIME®) adheres to the ACCME‘s Standards of Integrity and Independence in Accredited Continuing Education, in compliance with Joint Accreditation. These Standards require everyone in a position of controlling the content of a CE activity to disclose all financial relationships with ineligible companies. CE activities must offer fair and balanced content, remain independent of commercial bias, and designed to improve quality in health care. All recommendations involving clinical medicine must be based on evidence accepted within the medical profession.  </a:t>
            </a:r>
          </a:p>
          <a:p>
            <a:pPr marL="0" indent="0">
              <a:buNone/>
            </a:pPr>
            <a:r>
              <a:rPr lang="en-US" sz="1333" b="0" dirty="0"/>
              <a:t>A </a:t>
            </a:r>
            <a:r>
              <a:rPr lang="en-US" sz="1333" b="0" i="1" dirty="0"/>
              <a:t>conflict of interest</a:t>
            </a:r>
            <a:r>
              <a:rPr lang="en-US" sz="1333" b="0" dirty="0"/>
              <a:t> arises when individuals in a position of controlling the content of CE activities have a relevant financial relationship with an ineligible company that may bias his/her opinion and teaching. This may include receiving a salary, royalty, intellectual property rights, consulting fee, honoraria, stocks, or other financial benefits.  </a:t>
            </a:r>
          </a:p>
          <a:p>
            <a:pPr marL="0" indent="0">
              <a:buNone/>
            </a:pPr>
            <a:r>
              <a:rPr lang="en-US" sz="1333" b="0" dirty="0"/>
              <a:t>PRIME® has </a:t>
            </a:r>
            <a:r>
              <a:rPr lang="en-US" sz="1333" b="0" i="1" dirty="0"/>
              <a:t>identified, reviewed, and mitigated all conflicts of interest</a:t>
            </a:r>
            <a:r>
              <a:rPr lang="en-US" sz="1333" b="0" dirty="0"/>
              <a:t> that speakers, authors, course directors, planners, peer reviewers, or relevant staff disclose prior to the delivery of any educational activity. Disclosure of a relationship is not intended to suggest or condone bias in any presentation but is made to provide participants with information that might be of potential importance to their evaluation of a presentation. Disclosure information for speakers, authors, course directors, planners, peer reviewers, and/or relevant staff is included in these materials.</a:t>
            </a:r>
            <a:br>
              <a:rPr lang="en-US" sz="1333" dirty="0"/>
            </a:br>
            <a:endParaRPr lang="en-US" sz="1333" b="0" dirty="0"/>
          </a:p>
        </p:txBody>
      </p:sp>
      <p:sp>
        <p:nvSpPr>
          <p:cNvPr id="6" name="Content Placeholder 5"/>
          <p:cNvSpPr>
            <a:spLocks noGrp="1"/>
          </p:cNvSpPr>
          <p:nvPr>
            <p:ph sz="half" idx="2"/>
          </p:nvPr>
        </p:nvSpPr>
        <p:spPr>
          <a:xfrm>
            <a:off x="6472295" y="1167739"/>
            <a:ext cx="5562600" cy="5180971"/>
          </a:xfrm>
        </p:spPr>
        <p:txBody>
          <a:bodyPr>
            <a:normAutofit lnSpcReduction="10000"/>
          </a:bodyPr>
          <a:lstStyle/>
          <a:p>
            <a:pPr marL="0" indent="0">
              <a:buNone/>
            </a:pPr>
            <a:r>
              <a:rPr lang="en-US" sz="1833" i="1" dirty="0"/>
              <a:t>Unapproved Uses</a:t>
            </a:r>
            <a:endParaRPr lang="en-US" sz="1833" dirty="0"/>
          </a:p>
          <a:p>
            <a:pPr marL="0" indent="0">
              <a:buNone/>
            </a:pPr>
            <a:endParaRPr lang="en-US" sz="1000" b="0" dirty="0"/>
          </a:p>
          <a:p>
            <a:pPr marL="0" indent="0">
              <a:buNone/>
            </a:pPr>
            <a:r>
              <a:rPr lang="en-US" sz="1417" b="0" dirty="0"/>
              <a:t>Presentations may provide information in whole or in part related to non-FDA-approved uses of drugs and/or devices or may discuss the unlabeled indications or the investigational nature of their proposed uses. Participants should refer to the official prescribing information for each product for discussion of approved indications, contraindications, and warnings. Participants should verify all information and data before treating patients or employing any therapies described in this educational activity. </a:t>
            </a:r>
          </a:p>
          <a:p>
            <a:pPr marL="0" indent="0">
              <a:buNone/>
            </a:pPr>
            <a:endParaRPr lang="en-US" i="1" dirty="0">
              <a:solidFill>
                <a:schemeClr val="tx1"/>
              </a:solidFill>
            </a:endParaRPr>
          </a:p>
          <a:p>
            <a:pPr marL="0" indent="0">
              <a:buNone/>
            </a:pPr>
            <a:r>
              <a:rPr lang="en-US" sz="1833" i="1" dirty="0"/>
              <a:t>Disclaimer</a:t>
            </a:r>
            <a:endParaRPr lang="en-US" sz="1833" dirty="0"/>
          </a:p>
          <a:p>
            <a:pPr marL="0" indent="0">
              <a:buNone/>
            </a:pPr>
            <a:endParaRPr lang="en-US" sz="1000" b="0" dirty="0"/>
          </a:p>
          <a:p>
            <a:pPr marL="0" indent="0">
              <a:buNone/>
            </a:pPr>
            <a:r>
              <a:rPr lang="en-US" sz="1333" b="0" dirty="0"/>
              <a:t>The opinions expressed in the educational activity are those of the presenting faculty and do not necessarily represent the views of PRIME®, Joint Accreditation (ACCME, AAPA, ACPE, ANCC, ARBO COPE, APA, ADA), AAPA or other relevant accreditation bodies. </a:t>
            </a:r>
            <a:endParaRPr lang="en-US" dirty="0">
              <a:solidFill>
                <a:schemeClr val="tx1"/>
              </a:solidFill>
            </a:endParaRPr>
          </a:p>
          <a:p>
            <a:pPr marL="0" indent="0">
              <a:buNone/>
            </a:pPr>
            <a:endParaRPr lang="en-US" dirty="0">
              <a:solidFill>
                <a:schemeClr val="tx1"/>
              </a:solidFill>
            </a:endParaRPr>
          </a:p>
          <a:p>
            <a:pPr marL="0" indent="0">
              <a:buNone/>
            </a:pPr>
            <a:r>
              <a:rPr lang="en-US" sz="1833" i="1" dirty="0"/>
              <a:t>Questions? </a:t>
            </a:r>
          </a:p>
          <a:p>
            <a:pPr marL="0" indent="0">
              <a:buNone/>
            </a:pPr>
            <a:r>
              <a:rPr lang="en-US" sz="1333" b="0" dirty="0"/>
              <a:t>Please email</a:t>
            </a:r>
            <a:r>
              <a:rPr lang="en-US" sz="1333" b="0" dirty="0">
                <a:solidFill>
                  <a:srgbClr val="00B050"/>
                </a:solidFill>
              </a:rPr>
              <a:t> </a:t>
            </a:r>
            <a:r>
              <a:rPr lang="en-US" sz="1333" b="0" dirty="0">
                <a:solidFill>
                  <a:srgbClr val="FF0000"/>
                </a:solidFill>
                <a:hlinkClick r:id="rId3"/>
              </a:rPr>
              <a:t>accreditation@primeinc.org</a:t>
            </a:r>
            <a:r>
              <a:rPr lang="en-US" sz="1333" b="0" dirty="0">
                <a:solidFill>
                  <a:srgbClr val="FF0000"/>
                </a:solidFill>
              </a:rPr>
              <a:t>.</a:t>
            </a:r>
          </a:p>
        </p:txBody>
      </p:sp>
    </p:spTree>
    <p:extLst>
      <p:ext uri="{BB962C8B-B14F-4D97-AF65-F5344CB8AC3E}">
        <p14:creationId xmlns:p14="http://schemas.microsoft.com/office/powerpoint/2010/main" val="2469994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523D5-591C-252D-BB68-6DA078BA6F34}"/>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844DB8E6-C277-3C89-D8DC-5A4B46893586}"/>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C37DD5B8-6F88-BA14-6C88-AB58F203F5C5}"/>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A42EA02E-50CE-7B42-A3B6-15B74A339B07}"/>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EFB6C68C-C4F6-5FD5-1499-21D923114822}"/>
              </a:ext>
            </a:extLst>
          </p:cNvPr>
          <p:cNvSpPr>
            <a:spLocks noGrp="1"/>
          </p:cNvSpPr>
          <p:nvPr>
            <p:ph type="title"/>
          </p:nvPr>
        </p:nvSpPr>
        <p:spPr>
          <a:xfrm>
            <a:off x="838200" y="618186"/>
            <a:ext cx="10515600" cy="1072502"/>
          </a:xfrm>
        </p:spPr>
        <p:txBody>
          <a:bodyPr/>
          <a:lstStyle/>
          <a:p>
            <a:r>
              <a:rPr lang="en-US" dirty="0"/>
              <a:t>Easy + free = Routine</a:t>
            </a:r>
          </a:p>
        </p:txBody>
      </p:sp>
      <p:sp>
        <p:nvSpPr>
          <p:cNvPr id="13" name="Content Placeholder 12">
            <a:extLst>
              <a:ext uri="{FF2B5EF4-FFF2-40B4-BE49-F238E27FC236}">
                <a16:creationId xmlns:a16="http://schemas.microsoft.com/office/drawing/2014/main" id="{EC1F978F-08CF-29F6-C8E8-78007335A6FC}"/>
              </a:ext>
            </a:extLst>
          </p:cNvPr>
          <p:cNvSpPr>
            <a:spLocks noGrp="1"/>
          </p:cNvSpPr>
          <p:nvPr>
            <p:ph idx="1"/>
          </p:nvPr>
        </p:nvSpPr>
        <p:spPr>
          <a:xfrm>
            <a:off x="900545" y="1603952"/>
            <a:ext cx="10515600" cy="4351338"/>
          </a:xfrm>
        </p:spPr>
        <p:txBody>
          <a:bodyPr>
            <a:normAutofit lnSpcReduction="10000"/>
          </a:bodyPr>
          <a:lstStyle/>
          <a:p>
            <a:pPr>
              <a:lnSpc>
                <a:spcPct val="100000"/>
              </a:lnSpc>
            </a:pPr>
            <a:r>
              <a:rPr lang="en-US" sz="2400" dirty="0"/>
              <a:t>Keep needles out of sight until needed</a:t>
            </a:r>
          </a:p>
          <a:p>
            <a:pPr>
              <a:lnSpc>
                <a:spcPct val="100000"/>
              </a:lnSpc>
            </a:pPr>
            <a:r>
              <a:rPr lang="en-US" sz="2400" dirty="0"/>
              <a:t>Consider starting with vaccination</a:t>
            </a:r>
          </a:p>
          <a:p>
            <a:pPr>
              <a:lnSpc>
                <a:spcPct val="100000"/>
              </a:lnSpc>
            </a:pPr>
            <a:r>
              <a:rPr lang="en-US" sz="2400" dirty="0"/>
              <a:t>Vaccination technique (e.g., no aspiration)</a:t>
            </a:r>
          </a:p>
          <a:p>
            <a:pPr>
              <a:lnSpc>
                <a:spcPct val="100000"/>
              </a:lnSpc>
            </a:pPr>
            <a:r>
              <a:rPr lang="en-US" sz="2400" dirty="0"/>
              <a:t>Most painful vaccine last</a:t>
            </a:r>
          </a:p>
          <a:p>
            <a:pPr>
              <a:lnSpc>
                <a:spcPct val="100000"/>
              </a:lnSpc>
            </a:pPr>
            <a:r>
              <a:rPr lang="en-US" sz="2400" dirty="0"/>
              <a:t>Neutral language, calm actions (get </a:t>
            </a:r>
            <a:r>
              <a:rPr lang="en-US" sz="2400" dirty="0">
                <a:highlight>
                  <a:srgbClr val="FEC00E"/>
                </a:highlight>
              </a:rPr>
              <a:t>parent buy-in</a:t>
            </a:r>
            <a:r>
              <a:rPr lang="en-US" sz="2400" dirty="0"/>
              <a:t>)</a:t>
            </a:r>
          </a:p>
          <a:p>
            <a:pPr>
              <a:lnSpc>
                <a:spcPct val="100000"/>
              </a:lnSpc>
            </a:pPr>
            <a:r>
              <a:rPr lang="en-US" sz="2400" dirty="0"/>
              <a:t>Giving kids choices (Do you want to watch or do you like looking away?)</a:t>
            </a:r>
          </a:p>
          <a:p>
            <a:pPr>
              <a:lnSpc>
                <a:spcPct val="100000"/>
              </a:lnSpc>
            </a:pPr>
            <a:r>
              <a:rPr lang="en-US" sz="2400" dirty="0"/>
              <a:t>Distraction before, during, after injection – age appropriate</a:t>
            </a:r>
          </a:p>
          <a:p>
            <a:pPr>
              <a:lnSpc>
                <a:spcPct val="100000"/>
              </a:lnSpc>
            </a:pPr>
            <a:r>
              <a:rPr lang="en-US" sz="2400" dirty="0"/>
              <a:t>Comfort positioning by caregiver, upright (see CHOP web page)</a:t>
            </a:r>
          </a:p>
          <a:p>
            <a:pPr>
              <a:lnSpc>
                <a:spcPct val="100000"/>
              </a:lnSpc>
            </a:pPr>
            <a:r>
              <a:rPr lang="en-US" sz="2400" dirty="0"/>
              <a:t>For infants: Breast feeding during vaccination, sweet solutions shortly before</a:t>
            </a:r>
          </a:p>
          <a:p>
            <a:pPr>
              <a:lnSpc>
                <a:spcPct val="100000"/>
              </a:lnSpc>
            </a:pPr>
            <a:endParaRPr lang="en-US" sz="2400" dirty="0"/>
          </a:p>
          <a:p>
            <a:pPr>
              <a:lnSpc>
                <a:spcPct val="100000"/>
              </a:lnSpc>
            </a:pPr>
            <a:endParaRPr lang="en-US" sz="2400" dirty="0"/>
          </a:p>
          <a:p>
            <a:pPr>
              <a:lnSpc>
                <a:spcPct val="100000"/>
              </a:lnSpc>
            </a:pPr>
            <a:endParaRPr lang="en-US" sz="2400" dirty="0"/>
          </a:p>
        </p:txBody>
      </p:sp>
      <p:sp>
        <p:nvSpPr>
          <p:cNvPr id="2" name="Slide Number Placeholder 1">
            <a:extLst>
              <a:ext uri="{FF2B5EF4-FFF2-40B4-BE49-F238E27FC236}">
                <a16:creationId xmlns:a16="http://schemas.microsoft.com/office/drawing/2014/main" id="{7402D273-FE0A-73F1-C2B0-30442DCC223A}"/>
              </a:ext>
            </a:extLst>
          </p:cNvPr>
          <p:cNvSpPr>
            <a:spLocks noGrp="1"/>
          </p:cNvSpPr>
          <p:nvPr>
            <p:ph type="sldNum" sz="quarter" idx="12"/>
          </p:nvPr>
        </p:nvSpPr>
        <p:spPr/>
        <p:txBody>
          <a:bodyPr/>
          <a:lstStyle/>
          <a:p>
            <a:fld id="{B4A918BC-4D43-4B42-B3C0-E7EBE25E6AF0}" type="slidenum">
              <a:rPr lang="en-US" smtClean="0"/>
              <a:t>30</a:t>
            </a:fld>
            <a:endParaRPr lang="en-US"/>
          </a:p>
        </p:txBody>
      </p:sp>
    </p:spTree>
    <p:extLst>
      <p:ext uri="{BB962C8B-B14F-4D97-AF65-F5344CB8AC3E}">
        <p14:creationId xmlns:p14="http://schemas.microsoft.com/office/powerpoint/2010/main" val="2421007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9BC63-5D27-2800-0A76-7A62B09BC7EE}"/>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1E159DE9-3E92-473F-F931-09452C8C3264}"/>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907196F2-9F81-F774-793E-0923F4981D2A}"/>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37241CA-68C5-F50A-6B69-5E2ACB998ABA}"/>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379F002-E181-410D-D09A-DA36FA0CA072}"/>
              </a:ext>
            </a:extLst>
          </p:cNvPr>
          <p:cNvPicPr>
            <a:picLocks noChangeAspect="1"/>
          </p:cNvPicPr>
          <p:nvPr/>
        </p:nvPicPr>
        <p:blipFill>
          <a:blip r:embed="rId3"/>
          <a:stretch>
            <a:fillRect/>
          </a:stretch>
        </p:blipFill>
        <p:spPr>
          <a:xfrm>
            <a:off x="3411775" y="1095958"/>
            <a:ext cx="7772400" cy="5143856"/>
          </a:xfrm>
          <a:prstGeom prst="rect">
            <a:avLst/>
          </a:prstGeom>
        </p:spPr>
      </p:pic>
      <p:sp>
        <p:nvSpPr>
          <p:cNvPr id="12" name="Title 11">
            <a:extLst>
              <a:ext uri="{FF2B5EF4-FFF2-40B4-BE49-F238E27FC236}">
                <a16:creationId xmlns:a16="http://schemas.microsoft.com/office/drawing/2014/main" id="{D6D5CC86-8043-74D9-0F18-EDCEFD5C0312}"/>
              </a:ext>
            </a:extLst>
          </p:cNvPr>
          <p:cNvSpPr>
            <a:spLocks noGrp="1"/>
          </p:cNvSpPr>
          <p:nvPr>
            <p:ph type="title"/>
          </p:nvPr>
        </p:nvSpPr>
        <p:spPr>
          <a:xfrm>
            <a:off x="595746" y="715922"/>
            <a:ext cx="10515600" cy="542399"/>
          </a:xfrm>
        </p:spPr>
        <p:txBody>
          <a:bodyPr>
            <a:normAutofit fontScale="90000"/>
          </a:bodyPr>
          <a:lstStyle/>
          <a:p>
            <a:r>
              <a:rPr lang="en-US" dirty="0"/>
              <a:t>Comfort positioning</a:t>
            </a:r>
          </a:p>
        </p:txBody>
      </p:sp>
      <p:sp>
        <p:nvSpPr>
          <p:cNvPr id="2" name="Slide Number Placeholder 1">
            <a:extLst>
              <a:ext uri="{FF2B5EF4-FFF2-40B4-BE49-F238E27FC236}">
                <a16:creationId xmlns:a16="http://schemas.microsoft.com/office/drawing/2014/main" id="{846BA0CC-C0A1-6E10-0450-BF2435E9B9D7}"/>
              </a:ext>
            </a:extLst>
          </p:cNvPr>
          <p:cNvSpPr>
            <a:spLocks noGrp="1"/>
          </p:cNvSpPr>
          <p:nvPr>
            <p:ph type="sldNum" sz="quarter" idx="12"/>
          </p:nvPr>
        </p:nvSpPr>
        <p:spPr>
          <a:xfrm>
            <a:off x="8845061" y="5910873"/>
            <a:ext cx="2743200" cy="365125"/>
          </a:xfrm>
        </p:spPr>
        <p:txBody>
          <a:bodyPr/>
          <a:lstStyle/>
          <a:p>
            <a:fld id="{B4A918BC-4D43-4B42-B3C0-E7EBE25E6AF0}" type="slidenum">
              <a:rPr lang="en-US" smtClean="0"/>
              <a:t>31</a:t>
            </a:fld>
            <a:endParaRPr lang="en-US"/>
          </a:p>
        </p:txBody>
      </p:sp>
      <p:sp>
        <p:nvSpPr>
          <p:cNvPr id="10" name="TextBox 9">
            <a:extLst>
              <a:ext uri="{FF2B5EF4-FFF2-40B4-BE49-F238E27FC236}">
                <a16:creationId xmlns:a16="http://schemas.microsoft.com/office/drawing/2014/main" id="{51D15C1D-FBC9-0967-AC80-B08247AE3A86}"/>
              </a:ext>
            </a:extLst>
          </p:cNvPr>
          <p:cNvSpPr txBox="1"/>
          <p:nvPr/>
        </p:nvSpPr>
        <p:spPr>
          <a:xfrm>
            <a:off x="2989384" y="6211669"/>
            <a:ext cx="7643447" cy="646331"/>
          </a:xfrm>
          <a:prstGeom prst="rect">
            <a:avLst/>
          </a:prstGeom>
          <a:noFill/>
        </p:spPr>
        <p:txBody>
          <a:bodyPr wrap="square" rtlCol="0">
            <a:spAutoFit/>
          </a:bodyPr>
          <a:lstStyle/>
          <a:p>
            <a:r>
              <a:rPr lang="en-US" dirty="0"/>
              <a:t>https://</a:t>
            </a:r>
            <a:r>
              <a:rPr lang="en-US" dirty="0" err="1"/>
              <a:t>www.chop.edu</a:t>
            </a:r>
            <a:r>
              <a:rPr lang="en-US" dirty="0"/>
              <a:t>/centers-programs/child-life-education-and-creative-arts-therapy/prepare-your-child-visit-doctor/comfort-positioning-during-procedures</a:t>
            </a:r>
          </a:p>
        </p:txBody>
      </p:sp>
    </p:spTree>
    <p:extLst>
      <p:ext uri="{BB962C8B-B14F-4D97-AF65-F5344CB8AC3E}">
        <p14:creationId xmlns:p14="http://schemas.microsoft.com/office/powerpoint/2010/main" val="2522626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8B34B-D042-0635-0303-9F272100B69D}"/>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C5CF23E4-3042-4A5D-3B7C-56E4EE6338D4}"/>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77F096BF-D7C7-CDF6-8FBD-6D14CEFB4AC1}"/>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4C270027-FB40-3048-D153-B6D21CECBE34}"/>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7F619EB1-BE4A-E471-A3D4-18F63488ADE8}"/>
              </a:ext>
            </a:extLst>
          </p:cNvPr>
          <p:cNvSpPr>
            <a:spLocks noGrp="1"/>
          </p:cNvSpPr>
          <p:nvPr>
            <p:ph type="title"/>
          </p:nvPr>
        </p:nvSpPr>
        <p:spPr>
          <a:xfrm>
            <a:off x="1420090" y="852648"/>
            <a:ext cx="9933709" cy="542399"/>
          </a:xfrm>
        </p:spPr>
        <p:txBody>
          <a:bodyPr>
            <a:normAutofit fontScale="90000"/>
          </a:bodyPr>
          <a:lstStyle/>
          <a:p>
            <a:r>
              <a:rPr lang="en-US" dirty="0"/>
              <a:t>Distraction for older children &amp; adolescents</a:t>
            </a:r>
          </a:p>
        </p:txBody>
      </p:sp>
      <p:sp>
        <p:nvSpPr>
          <p:cNvPr id="2" name="Slide Number Placeholder 1">
            <a:extLst>
              <a:ext uri="{FF2B5EF4-FFF2-40B4-BE49-F238E27FC236}">
                <a16:creationId xmlns:a16="http://schemas.microsoft.com/office/drawing/2014/main" id="{781FE943-7C3E-EE37-868E-25A4D108F58F}"/>
              </a:ext>
            </a:extLst>
          </p:cNvPr>
          <p:cNvSpPr>
            <a:spLocks noGrp="1"/>
          </p:cNvSpPr>
          <p:nvPr>
            <p:ph type="sldNum" sz="quarter" idx="12"/>
          </p:nvPr>
        </p:nvSpPr>
        <p:spPr>
          <a:xfrm>
            <a:off x="8845061" y="5910873"/>
            <a:ext cx="2743200" cy="365125"/>
          </a:xfrm>
        </p:spPr>
        <p:txBody>
          <a:bodyPr/>
          <a:lstStyle/>
          <a:p>
            <a:fld id="{B4A918BC-4D43-4B42-B3C0-E7EBE25E6AF0}" type="slidenum">
              <a:rPr lang="en-US" smtClean="0"/>
              <a:t>32</a:t>
            </a:fld>
            <a:endParaRPr lang="en-US"/>
          </a:p>
        </p:txBody>
      </p:sp>
      <p:sp>
        <p:nvSpPr>
          <p:cNvPr id="3" name="Content Placeholder 2">
            <a:extLst>
              <a:ext uri="{FF2B5EF4-FFF2-40B4-BE49-F238E27FC236}">
                <a16:creationId xmlns:a16="http://schemas.microsoft.com/office/drawing/2014/main" id="{BE3946D5-D5F3-ABD0-B2A9-19CB056B99DA}"/>
              </a:ext>
            </a:extLst>
          </p:cNvPr>
          <p:cNvSpPr>
            <a:spLocks noGrp="1"/>
          </p:cNvSpPr>
          <p:nvPr>
            <p:ph idx="1"/>
          </p:nvPr>
        </p:nvSpPr>
        <p:spPr>
          <a:xfrm>
            <a:off x="1420090" y="1825625"/>
            <a:ext cx="9933709" cy="4351338"/>
          </a:xfrm>
        </p:spPr>
        <p:txBody>
          <a:bodyPr/>
          <a:lstStyle/>
          <a:p>
            <a:pPr lvl="0"/>
            <a:r>
              <a:rPr lang="en-US" dirty="0"/>
              <a:t>Videos, social media</a:t>
            </a:r>
          </a:p>
          <a:p>
            <a:pPr lvl="0"/>
            <a:r>
              <a:rPr lang="en-US" dirty="0"/>
              <a:t>Music</a:t>
            </a:r>
          </a:p>
          <a:p>
            <a:pPr lvl="0"/>
            <a:r>
              <a:rPr lang="en-US" dirty="0"/>
              <a:t>Deep breathing </a:t>
            </a:r>
          </a:p>
          <a:p>
            <a:pPr lvl="0"/>
            <a:r>
              <a:rPr lang="en-US" dirty="0"/>
              <a:t>Slow breathing exercises </a:t>
            </a:r>
          </a:p>
          <a:p>
            <a:pPr lvl="0"/>
            <a:r>
              <a:rPr lang="en-US" dirty="0"/>
              <a:t>Guided imagery </a:t>
            </a:r>
          </a:p>
          <a:p>
            <a:pPr lvl="0"/>
            <a:r>
              <a:rPr lang="en-US" dirty="0"/>
              <a:t>Counting games </a:t>
            </a:r>
          </a:p>
        </p:txBody>
      </p:sp>
    </p:spTree>
    <p:extLst>
      <p:ext uri="{BB962C8B-B14F-4D97-AF65-F5344CB8AC3E}">
        <p14:creationId xmlns:p14="http://schemas.microsoft.com/office/powerpoint/2010/main" val="3682461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AD633-6DA5-85AB-E0C4-4A67EBE7CD7D}"/>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9AA48D51-E8D5-90F2-18CE-747D51E0E5C2}"/>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4C40ADCC-1218-8B78-7D06-A3E25D1AD33D}"/>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0213771B-F472-87A2-4835-F261BBDF3D0F}"/>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D9697579-5524-11E8-06F8-ACD662499704}"/>
              </a:ext>
            </a:extLst>
          </p:cNvPr>
          <p:cNvSpPr>
            <a:spLocks noGrp="1"/>
          </p:cNvSpPr>
          <p:nvPr>
            <p:ph type="title"/>
          </p:nvPr>
        </p:nvSpPr>
        <p:spPr>
          <a:xfrm>
            <a:off x="1025236" y="618186"/>
            <a:ext cx="10328564" cy="1072502"/>
          </a:xfrm>
        </p:spPr>
        <p:txBody>
          <a:bodyPr/>
          <a:lstStyle/>
          <a:p>
            <a:r>
              <a:rPr lang="en-US" dirty="0"/>
              <a:t>More advanced</a:t>
            </a:r>
          </a:p>
        </p:txBody>
      </p:sp>
      <p:sp>
        <p:nvSpPr>
          <p:cNvPr id="13" name="Content Placeholder 12">
            <a:extLst>
              <a:ext uri="{FF2B5EF4-FFF2-40B4-BE49-F238E27FC236}">
                <a16:creationId xmlns:a16="http://schemas.microsoft.com/office/drawing/2014/main" id="{447B7F0B-024E-2640-2968-F1AA48015A18}"/>
              </a:ext>
            </a:extLst>
          </p:cNvPr>
          <p:cNvSpPr>
            <a:spLocks noGrp="1"/>
          </p:cNvSpPr>
          <p:nvPr>
            <p:ph idx="1"/>
          </p:nvPr>
        </p:nvSpPr>
        <p:spPr>
          <a:xfrm>
            <a:off x="1025236" y="1837348"/>
            <a:ext cx="10328564" cy="4351338"/>
          </a:xfrm>
        </p:spPr>
        <p:txBody>
          <a:bodyPr>
            <a:normAutofit/>
          </a:bodyPr>
          <a:lstStyle/>
          <a:p>
            <a:pPr>
              <a:lnSpc>
                <a:spcPct val="100000"/>
              </a:lnSpc>
            </a:pPr>
            <a:r>
              <a:rPr lang="en-US" sz="2600" dirty="0" err="1"/>
              <a:t>Vapocoolant</a:t>
            </a:r>
            <a:r>
              <a:rPr lang="en-US" sz="2600" dirty="0"/>
              <a:t> sprays, ice?</a:t>
            </a:r>
            <a:br>
              <a:rPr lang="en-US" sz="2600" dirty="0"/>
            </a:br>
            <a:br>
              <a:rPr lang="en-US" sz="2600" dirty="0"/>
            </a:br>
            <a:endParaRPr lang="en-US" sz="2600" dirty="0"/>
          </a:p>
          <a:p>
            <a:pPr>
              <a:lnSpc>
                <a:spcPct val="100000"/>
              </a:lnSpc>
            </a:pPr>
            <a:r>
              <a:rPr lang="en-US" sz="2600" dirty="0"/>
              <a:t>Devices – Buzzy, </a:t>
            </a:r>
            <a:r>
              <a:rPr lang="en-US" sz="2600" dirty="0" err="1"/>
              <a:t>Shotblocker</a:t>
            </a:r>
            <a:endParaRPr lang="en-US" sz="2600" dirty="0"/>
          </a:p>
        </p:txBody>
      </p:sp>
      <p:sp>
        <p:nvSpPr>
          <p:cNvPr id="2" name="Slide Number Placeholder 1">
            <a:extLst>
              <a:ext uri="{FF2B5EF4-FFF2-40B4-BE49-F238E27FC236}">
                <a16:creationId xmlns:a16="http://schemas.microsoft.com/office/drawing/2014/main" id="{7E5F748D-91AE-B634-DF00-3191015D1109}"/>
              </a:ext>
            </a:extLst>
          </p:cNvPr>
          <p:cNvSpPr>
            <a:spLocks noGrp="1"/>
          </p:cNvSpPr>
          <p:nvPr>
            <p:ph type="sldNum" sz="quarter" idx="12"/>
          </p:nvPr>
        </p:nvSpPr>
        <p:spPr/>
        <p:txBody>
          <a:bodyPr/>
          <a:lstStyle/>
          <a:p>
            <a:fld id="{B4A918BC-4D43-4B42-B3C0-E7EBE25E6AF0}" type="slidenum">
              <a:rPr lang="en-US" smtClean="0"/>
              <a:t>33</a:t>
            </a:fld>
            <a:endParaRPr lang="en-US"/>
          </a:p>
        </p:txBody>
      </p:sp>
      <p:pic>
        <p:nvPicPr>
          <p:cNvPr id="7" name="Picture 6">
            <a:extLst>
              <a:ext uri="{FF2B5EF4-FFF2-40B4-BE49-F238E27FC236}">
                <a16:creationId xmlns:a16="http://schemas.microsoft.com/office/drawing/2014/main" id="{D0F773C7-04B3-5144-D336-7C2A85F82EBB}"/>
              </a:ext>
            </a:extLst>
          </p:cNvPr>
          <p:cNvPicPr>
            <a:picLocks noChangeAspect="1"/>
          </p:cNvPicPr>
          <p:nvPr/>
        </p:nvPicPr>
        <p:blipFill>
          <a:blip r:embed="rId2"/>
          <a:stretch>
            <a:fillRect/>
          </a:stretch>
        </p:blipFill>
        <p:spPr>
          <a:xfrm>
            <a:off x="5369170" y="3812961"/>
            <a:ext cx="4724399" cy="2639255"/>
          </a:xfrm>
          <a:prstGeom prst="rect">
            <a:avLst/>
          </a:prstGeom>
        </p:spPr>
      </p:pic>
      <p:pic>
        <p:nvPicPr>
          <p:cNvPr id="9" name="Picture 8">
            <a:extLst>
              <a:ext uri="{FF2B5EF4-FFF2-40B4-BE49-F238E27FC236}">
                <a16:creationId xmlns:a16="http://schemas.microsoft.com/office/drawing/2014/main" id="{07FA329F-159E-EAC2-6EEA-4607E3D84F87}"/>
              </a:ext>
            </a:extLst>
          </p:cNvPr>
          <p:cNvPicPr>
            <a:picLocks noChangeAspect="1"/>
          </p:cNvPicPr>
          <p:nvPr/>
        </p:nvPicPr>
        <p:blipFill>
          <a:blip r:embed="rId3"/>
          <a:stretch>
            <a:fillRect/>
          </a:stretch>
        </p:blipFill>
        <p:spPr>
          <a:xfrm>
            <a:off x="6260121" y="1260229"/>
            <a:ext cx="3089031" cy="3089031"/>
          </a:xfrm>
          <a:prstGeom prst="rect">
            <a:avLst/>
          </a:prstGeom>
        </p:spPr>
      </p:pic>
    </p:spTree>
    <p:extLst>
      <p:ext uri="{BB962C8B-B14F-4D97-AF65-F5344CB8AC3E}">
        <p14:creationId xmlns:p14="http://schemas.microsoft.com/office/powerpoint/2010/main" val="1940935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C6561-2A29-0D2C-98F1-B626B7C3BEFC}"/>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89A687C4-7E02-278E-AE89-8F0B3483607D}"/>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D8FCE326-1A3B-A2A6-1377-F1F5B5A05BD4}"/>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09835979-B868-084F-889E-6600BC8129B1}"/>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8B961D9C-7B3A-C531-D317-FA314304DC8B}"/>
              </a:ext>
            </a:extLst>
          </p:cNvPr>
          <p:cNvSpPr>
            <a:spLocks noGrp="1"/>
          </p:cNvSpPr>
          <p:nvPr>
            <p:ph type="title"/>
          </p:nvPr>
        </p:nvSpPr>
        <p:spPr>
          <a:xfrm>
            <a:off x="824345" y="618186"/>
            <a:ext cx="10529455" cy="1072502"/>
          </a:xfrm>
        </p:spPr>
        <p:txBody>
          <a:bodyPr/>
          <a:lstStyle/>
          <a:p>
            <a:r>
              <a:rPr lang="en-US" dirty="0"/>
              <a:t>Outline of today’s 30-minute webinar</a:t>
            </a:r>
          </a:p>
        </p:txBody>
      </p:sp>
      <p:sp>
        <p:nvSpPr>
          <p:cNvPr id="13" name="Content Placeholder 12">
            <a:extLst>
              <a:ext uri="{FF2B5EF4-FFF2-40B4-BE49-F238E27FC236}">
                <a16:creationId xmlns:a16="http://schemas.microsoft.com/office/drawing/2014/main" id="{4792DD23-638F-6379-5192-AEA60E10E2C4}"/>
              </a:ext>
            </a:extLst>
          </p:cNvPr>
          <p:cNvSpPr>
            <a:spLocks noGrp="1"/>
          </p:cNvSpPr>
          <p:nvPr>
            <p:ph idx="1"/>
          </p:nvPr>
        </p:nvSpPr>
        <p:spPr>
          <a:xfrm>
            <a:off x="824345" y="1690688"/>
            <a:ext cx="10529455" cy="4351338"/>
          </a:xfrm>
        </p:spPr>
        <p:txBody>
          <a:bodyPr>
            <a:normAutofit lnSpcReduction="10000"/>
          </a:bodyPr>
          <a:lstStyle/>
          <a:p>
            <a:pPr>
              <a:lnSpc>
                <a:spcPct val="150000"/>
              </a:lnSpc>
            </a:pPr>
            <a:r>
              <a:rPr lang="en-US" dirty="0"/>
              <a:t>The problem</a:t>
            </a:r>
          </a:p>
          <a:p>
            <a:pPr>
              <a:lnSpc>
                <a:spcPct val="150000"/>
              </a:lnSpc>
            </a:pPr>
            <a:r>
              <a:rPr lang="en-US" dirty="0"/>
              <a:t>Assessing pain &amp; anxiety</a:t>
            </a:r>
          </a:p>
          <a:p>
            <a:pPr>
              <a:lnSpc>
                <a:spcPct val="150000"/>
              </a:lnSpc>
            </a:pPr>
            <a:r>
              <a:rPr lang="en-US" dirty="0"/>
              <a:t>A word on syncope</a:t>
            </a:r>
          </a:p>
          <a:p>
            <a:pPr>
              <a:lnSpc>
                <a:spcPct val="150000"/>
              </a:lnSpc>
            </a:pPr>
            <a:r>
              <a:rPr lang="en-US" dirty="0"/>
              <a:t>How families can prep</a:t>
            </a:r>
          </a:p>
          <a:p>
            <a:pPr>
              <a:lnSpc>
                <a:spcPct val="150000"/>
              </a:lnSpc>
            </a:pPr>
            <a:r>
              <a:rPr lang="en-US" dirty="0"/>
              <a:t>What healthcare professionals can do</a:t>
            </a:r>
          </a:p>
          <a:p>
            <a:pPr>
              <a:lnSpc>
                <a:spcPct val="150000"/>
              </a:lnSpc>
            </a:pPr>
            <a:r>
              <a:rPr lang="en-US" dirty="0">
                <a:highlight>
                  <a:srgbClr val="FEC00E"/>
                </a:highlight>
              </a:rPr>
              <a:t>Resources</a:t>
            </a:r>
          </a:p>
        </p:txBody>
      </p:sp>
      <p:sp>
        <p:nvSpPr>
          <p:cNvPr id="2" name="Slide Number Placeholder 1">
            <a:extLst>
              <a:ext uri="{FF2B5EF4-FFF2-40B4-BE49-F238E27FC236}">
                <a16:creationId xmlns:a16="http://schemas.microsoft.com/office/drawing/2014/main" id="{DABD72A7-9831-6839-0543-6574AFDE578B}"/>
              </a:ext>
            </a:extLst>
          </p:cNvPr>
          <p:cNvSpPr>
            <a:spLocks noGrp="1"/>
          </p:cNvSpPr>
          <p:nvPr>
            <p:ph type="sldNum" sz="quarter" idx="12"/>
          </p:nvPr>
        </p:nvSpPr>
        <p:spPr/>
        <p:txBody>
          <a:bodyPr/>
          <a:lstStyle/>
          <a:p>
            <a:fld id="{B4A918BC-4D43-4B42-B3C0-E7EBE25E6AF0}" type="slidenum">
              <a:rPr lang="en-US" smtClean="0"/>
              <a:t>34</a:t>
            </a:fld>
            <a:endParaRPr lang="en-US"/>
          </a:p>
        </p:txBody>
      </p:sp>
    </p:spTree>
    <p:extLst>
      <p:ext uri="{BB962C8B-B14F-4D97-AF65-F5344CB8AC3E}">
        <p14:creationId xmlns:p14="http://schemas.microsoft.com/office/powerpoint/2010/main" val="4140162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2BA6C-ED75-1E11-0BAB-E9B7A185708B}"/>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E3D82626-FA2F-52F6-903C-92E8DD717C25}"/>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A111FEF7-8791-C51E-C71B-9EC8AE99AF1B}"/>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91199F1A-D066-7954-5CD1-F262BAD66D21}"/>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76275FF3-7C67-E9BD-1985-EC79BA36E49D}"/>
              </a:ext>
            </a:extLst>
          </p:cNvPr>
          <p:cNvSpPr>
            <a:spLocks noGrp="1"/>
          </p:cNvSpPr>
          <p:nvPr>
            <p:ph type="title"/>
          </p:nvPr>
        </p:nvSpPr>
        <p:spPr>
          <a:xfrm>
            <a:off x="838200" y="618186"/>
            <a:ext cx="10515600" cy="1072502"/>
          </a:xfrm>
        </p:spPr>
        <p:txBody>
          <a:bodyPr/>
          <a:lstStyle/>
          <a:p>
            <a:r>
              <a:rPr lang="en-US" dirty="0"/>
              <a:t>Five Key Resources (links in the IKC online module)</a:t>
            </a:r>
          </a:p>
        </p:txBody>
      </p:sp>
      <p:sp>
        <p:nvSpPr>
          <p:cNvPr id="13" name="Content Placeholder 12">
            <a:extLst>
              <a:ext uri="{FF2B5EF4-FFF2-40B4-BE49-F238E27FC236}">
                <a16:creationId xmlns:a16="http://schemas.microsoft.com/office/drawing/2014/main" id="{5B2DE503-5801-A62F-9357-40B0AA437DC4}"/>
              </a:ext>
            </a:extLst>
          </p:cNvPr>
          <p:cNvSpPr>
            <a:spLocks noGrp="1"/>
          </p:cNvSpPr>
          <p:nvPr>
            <p:ph idx="1"/>
          </p:nvPr>
        </p:nvSpPr>
        <p:spPr/>
        <p:txBody>
          <a:bodyPr>
            <a:normAutofit fontScale="92500" lnSpcReduction="10000"/>
          </a:bodyPr>
          <a:lstStyle/>
          <a:p>
            <a:pPr>
              <a:lnSpc>
                <a:spcPct val="100000"/>
              </a:lnSpc>
            </a:pPr>
            <a:r>
              <a:rPr lang="en-US" sz="3200" dirty="0"/>
              <a:t>The CARD System</a:t>
            </a:r>
            <a:br>
              <a:rPr lang="en-US" sz="3200" dirty="0"/>
            </a:br>
            <a:endParaRPr lang="en-US" sz="3200" dirty="0"/>
          </a:p>
          <a:p>
            <a:pPr>
              <a:lnSpc>
                <a:spcPct val="100000"/>
              </a:lnSpc>
            </a:pPr>
            <a:r>
              <a:rPr lang="en-US" sz="3200" dirty="0"/>
              <a:t>Help Eliminate Pain in Kids &amp; Adults (HELP in Kids &amp; Adults)</a:t>
            </a:r>
            <a:br>
              <a:rPr lang="en-US" sz="3200" dirty="0"/>
            </a:br>
            <a:endParaRPr lang="en-US" sz="3200" dirty="0"/>
          </a:p>
          <a:p>
            <a:pPr>
              <a:lnSpc>
                <a:spcPct val="100000"/>
              </a:lnSpc>
            </a:pPr>
            <a:r>
              <a:rPr lang="en-US" sz="3200" dirty="0"/>
              <a:t>Meg Foundation</a:t>
            </a:r>
            <a:br>
              <a:rPr lang="en-US" sz="3200" dirty="0"/>
            </a:br>
            <a:endParaRPr lang="en-US" sz="3200" dirty="0"/>
          </a:p>
          <a:p>
            <a:pPr>
              <a:lnSpc>
                <a:spcPct val="100000"/>
              </a:lnSpc>
            </a:pPr>
            <a:r>
              <a:rPr lang="en-US" sz="3200" dirty="0" err="1"/>
              <a:t>Immunize.org</a:t>
            </a:r>
            <a:br>
              <a:rPr lang="en-US" sz="3200" dirty="0"/>
            </a:br>
            <a:endParaRPr lang="en-US" sz="3200" dirty="0"/>
          </a:p>
          <a:p>
            <a:pPr>
              <a:lnSpc>
                <a:spcPct val="100000"/>
              </a:lnSpc>
            </a:pPr>
            <a:r>
              <a:rPr lang="en-US" sz="3200" dirty="0"/>
              <a:t>Children’s Hospital of Philadelphia (CHOP)</a:t>
            </a:r>
          </a:p>
        </p:txBody>
      </p:sp>
      <p:sp>
        <p:nvSpPr>
          <p:cNvPr id="2" name="Slide Number Placeholder 1">
            <a:extLst>
              <a:ext uri="{FF2B5EF4-FFF2-40B4-BE49-F238E27FC236}">
                <a16:creationId xmlns:a16="http://schemas.microsoft.com/office/drawing/2014/main" id="{E8F1367E-2614-C5DB-9BBA-79A84F47C25E}"/>
              </a:ext>
            </a:extLst>
          </p:cNvPr>
          <p:cNvSpPr>
            <a:spLocks noGrp="1"/>
          </p:cNvSpPr>
          <p:nvPr>
            <p:ph type="sldNum" sz="quarter" idx="12"/>
          </p:nvPr>
        </p:nvSpPr>
        <p:spPr/>
        <p:txBody>
          <a:bodyPr/>
          <a:lstStyle/>
          <a:p>
            <a:fld id="{B4A918BC-4D43-4B42-B3C0-E7EBE25E6AF0}" type="slidenum">
              <a:rPr lang="en-US" smtClean="0"/>
              <a:t>35</a:t>
            </a:fld>
            <a:endParaRPr lang="en-US"/>
          </a:p>
        </p:txBody>
      </p:sp>
    </p:spTree>
    <p:extLst>
      <p:ext uri="{BB962C8B-B14F-4D97-AF65-F5344CB8AC3E}">
        <p14:creationId xmlns:p14="http://schemas.microsoft.com/office/powerpoint/2010/main" val="2752239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CBD22-E0A0-86AA-8CF7-AB71965B0467}"/>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D7DA3A28-D515-D65C-C990-E901B7760862}"/>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0B134109-C0FF-1D4D-0B44-1A03486E992F}"/>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12646D03-CE3C-A3C1-78AE-5E23EEB50E72}"/>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8E6BE3C5-067D-118D-F9C6-CF7905699CC4}"/>
              </a:ext>
            </a:extLst>
          </p:cNvPr>
          <p:cNvSpPr>
            <a:spLocks noGrp="1"/>
          </p:cNvSpPr>
          <p:nvPr>
            <p:ph type="title"/>
          </p:nvPr>
        </p:nvSpPr>
        <p:spPr>
          <a:xfrm>
            <a:off x="838200" y="618186"/>
            <a:ext cx="10515600" cy="1072502"/>
          </a:xfrm>
        </p:spPr>
        <p:txBody>
          <a:bodyPr/>
          <a:lstStyle/>
          <a:p>
            <a:r>
              <a:rPr lang="en-US" dirty="0"/>
              <a:t>Wrap up</a:t>
            </a:r>
          </a:p>
        </p:txBody>
      </p:sp>
      <p:sp>
        <p:nvSpPr>
          <p:cNvPr id="13" name="Content Placeholder 12">
            <a:extLst>
              <a:ext uri="{FF2B5EF4-FFF2-40B4-BE49-F238E27FC236}">
                <a16:creationId xmlns:a16="http://schemas.microsoft.com/office/drawing/2014/main" id="{FCA9D862-A799-72AD-8714-1BFCACCA3C72}"/>
              </a:ext>
            </a:extLst>
          </p:cNvPr>
          <p:cNvSpPr>
            <a:spLocks noGrp="1"/>
          </p:cNvSpPr>
          <p:nvPr>
            <p:ph idx="1"/>
          </p:nvPr>
        </p:nvSpPr>
        <p:spPr/>
        <p:txBody>
          <a:bodyPr>
            <a:normAutofit/>
          </a:bodyPr>
          <a:lstStyle/>
          <a:p>
            <a:pPr>
              <a:lnSpc>
                <a:spcPct val="150000"/>
              </a:lnSpc>
            </a:pPr>
            <a:r>
              <a:rPr lang="en-US" sz="2400" dirty="0"/>
              <a:t>Vaccination-related pain &amp; anxiety are an important problem for several reasons</a:t>
            </a:r>
          </a:p>
          <a:p>
            <a:pPr>
              <a:lnSpc>
                <a:spcPct val="150000"/>
              </a:lnSpc>
            </a:pPr>
            <a:r>
              <a:rPr lang="en-US" sz="2400" dirty="0"/>
              <a:t>Assessing pain &amp; anxiety – informal methods usually suffice, </a:t>
            </a:r>
          </a:p>
          <a:p>
            <a:pPr>
              <a:lnSpc>
                <a:spcPct val="150000"/>
              </a:lnSpc>
            </a:pPr>
            <a:r>
              <a:rPr lang="en-US" sz="2400" dirty="0"/>
              <a:t>Prevent syncope, prevent syncope-related falls</a:t>
            </a:r>
          </a:p>
          <a:p>
            <a:pPr>
              <a:lnSpc>
                <a:spcPct val="150000"/>
              </a:lnSpc>
            </a:pPr>
            <a:r>
              <a:rPr lang="en-US" sz="2400" dirty="0"/>
              <a:t>Families can do things to prep: Social steps, supportive items, topical analgesia</a:t>
            </a:r>
          </a:p>
          <a:p>
            <a:pPr>
              <a:lnSpc>
                <a:spcPct val="150000"/>
              </a:lnSpc>
            </a:pPr>
            <a:r>
              <a:rPr lang="en-US" sz="2400" dirty="0"/>
              <a:t>What healthcare professionals can do</a:t>
            </a:r>
          </a:p>
          <a:p>
            <a:pPr>
              <a:lnSpc>
                <a:spcPct val="150000"/>
              </a:lnSpc>
            </a:pPr>
            <a:r>
              <a:rPr lang="en-US" sz="2400" dirty="0"/>
              <a:t>Resources!</a:t>
            </a:r>
          </a:p>
        </p:txBody>
      </p:sp>
      <p:sp>
        <p:nvSpPr>
          <p:cNvPr id="2" name="Slide Number Placeholder 1">
            <a:extLst>
              <a:ext uri="{FF2B5EF4-FFF2-40B4-BE49-F238E27FC236}">
                <a16:creationId xmlns:a16="http://schemas.microsoft.com/office/drawing/2014/main" id="{F0B9FF2E-4EF9-1857-D0F6-FB758CA76481}"/>
              </a:ext>
            </a:extLst>
          </p:cNvPr>
          <p:cNvSpPr>
            <a:spLocks noGrp="1"/>
          </p:cNvSpPr>
          <p:nvPr>
            <p:ph type="sldNum" sz="quarter" idx="12"/>
          </p:nvPr>
        </p:nvSpPr>
        <p:spPr/>
        <p:txBody>
          <a:bodyPr/>
          <a:lstStyle/>
          <a:p>
            <a:fld id="{B4A918BC-4D43-4B42-B3C0-E7EBE25E6AF0}" type="slidenum">
              <a:rPr lang="en-US" smtClean="0"/>
              <a:t>36</a:t>
            </a:fld>
            <a:endParaRPr lang="en-US"/>
          </a:p>
        </p:txBody>
      </p:sp>
    </p:spTree>
    <p:extLst>
      <p:ext uri="{BB962C8B-B14F-4D97-AF65-F5344CB8AC3E}">
        <p14:creationId xmlns:p14="http://schemas.microsoft.com/office/powerpoint/2010/main" val="2930959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16E06-1294-9EFD-36B3-BCD92EE9CA10}"/>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896103BD-833A-E26F-901B-E3FAD5B92029}"/>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6B92F8CC-E60D-D7A3-BA64-3EC17FD04FE9}"/>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F0574FAE-7CB8-F0D1-9856-49625BD61D11}"/>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EF91F9B5-93BB-2501-A530-F2AFA3E09B9E}"/>
              </a:ext>
            </a:extLst>
          </p:cNvPr>
          <p:cNvSpPr>
            <a:spLocks noGrp="1"/>
          </p:cNvSpPr>
          <p:nvPr>
            <p:ph type="title"/>
          </p:nvPr>
        </p:nvSpPr>
        <p:spPr>
          <a:xfrm>
            <a:off x="838200" y="618186"/>
            <a:ext cx="10515600" cy="1072502"/>
          </a:xfrm>
        </p:spPr>
        <p:txBody>
          <a:bodyPr/>
          <a:lstStyle/>
          <a:p>
            <a:r>
              <a:rPr lang="en-US" dirty="0"/>
              <a:t>x</a:t>
            </a:r>
          </a:p>
        </p:txBody>
      </p:sp>
      <p:sp>
        <p:nvSpPr>
          <p:cNvPr id="13" name="Content Placeholder 12">
            <a:extLst>
              <a:ext uri="{FF2B5EF4-FFF2-40B4-BE49-F238E27FC236}">
                <a16:creationId xmlns:a16="http://schemas.microsoft.com/office/drawing/2014/main" id="{82E3BEEB-FB80-AA57-6038-963BF07C5934}"/>
              </a:ext>
            </a:extLst>
          </p:cNvPr>
          <p:cNvSpPr>
            <a:spLocks noGrp="1"/>
          </p:cNvSpPr>
          <p:nvPr>
            <p:ph idx="1"/>
          </p:nvPr>
        </p:nvSpPr>
        <p:spPr/>
        <p:txBody>
          <a:bodyPr/>
          <a:lstStyle/>
          <a:p>
            <a:pPr>
              <a:lnSpc>
                <a:spcPct val="150000"/>
              </a:lnSpc>
            </a:pPr>
            <a:r>
              <a:rPr lang="en-US" dirty="0"/>
              <a:t>x</a:t>
            </a:r>
          </a:p>
        </p:txBody>
      </p:sp>
      <p:pic>
        <p:nvPicPr>
          <p:cNvPr id="3" name="Picture 2">
            <a:extLst>
              <a:ext uri="{FF2B5EF4-FFF2-40B4-BE49-F238E27FC236}">
                <a16:creationId xmlns:a16="http://schemas.microsoft.com/office/drawing/2014/main" id="{EBAAED17-6DB0-3D63-AA81-FC55C5FC5A92}"/>
              </a:ext>
            </a:extLst>
          </p:cNvPr>
          <p:cNvPicPr>
            <a:picLocks noChangeAspect="1"/>
          </p:cNvPicPr>
          <p:nvPr/>
        </p:nvPicPr>
        <p:blipFill>
          <a:blip r:embed="rId2"/>
          <a:stretch>
            <a:fillRect/>
          </a:stretch>
        </p:blipFill>
        <p:spPr>
          <a:xfrm>
            <a:off x="499730" y="578809"/>
            <a:ext cx="11692270" cy="6576902"/>
          </a:xfrm>
          <a:prstGeom prst="rect">
            <a:avLst/>
          </a:prstGeom>
        </p:spPr>
      </p:pic>
      <p:sp>
        <p:nvSpPr>
          <p:cNvPr id="2" name="Slide Number Placeholder 1">
            <a:extLst>
              <a:ext uri="{FF2B5EF4-FFF2-40B4-BE49-F238E27FC236}">
                <a16:creationId xmlns:a16="http://schemas.microsoft.com/office/drawing/2014/main" id="{03147D0B-242F-7C65-7D51-040FEC2D1B42}"/>
              </a:ext>
            </a:extLst>
          </p:cNvPr>
          <p:cNvSpPr>
            <a:spLocks noGrp="1"/>
          </p:cNvSpPr>
          <p:nvPr>
            <p:ph type="sldNum" sz="quarter" idx="12"/>
          </p:nvPr>
        </p:nvSpPr>
        <p:spPr/>
        <p:txBody>
          <a:bodyPr/>
          <a:lstStyle/>
          <a:p>
            <a:fld id="{B4A918BC-4D43-4B42-B3C0-E7EBE25E6AF0}" type="slidenum">
              <a:rPr lang="en-US" smtClean="0"/>
              <a:t>37</a:t>
            </a:fld>
            <a:endParaRPr lang="en-US"/>
          </a:p>
        </p:txBody>
      </p:sp>
    </p:spTree>
    <p:extLst>
      <p:ext uri="{BB962C8B-B14F-4D97-AF65-F5344CB8AC3E}">
        <p14:creationId xmlns:p14="http://schemas.microsoft.com/office/powerpoint/2010/main" val="240191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4000"/>
          </a:xfrm>
        </p:spPr>
        <p:txBody>
          <a:bodyPr/>
          <a:lstStyle/>
          <a:p>
            <a:r>
              <a:rPr lang="en-US" dirty="0"/>
              <a:t>Credit Center</a:t>
            </a:r>
          </a:p>
        </p:txBody>
      </p:sp>
      <p:sp>
        <p:nvSpPr>
          <p:cNvPr id="3" name="Content Placeholder 2"/>
          <p:cNvSpPr>
            <a:spLocks noGrp="1"/>
          </p:cNvSpPr>
          <p:nvPr>
            <p:ph idx="1"/>
          </p:nvPr>
        </p:nvSpPr>
        <p:spPr>
          <a:xfrm>
            <a:off x="393998" y="1077131"/>
            <a:ext cx="11655934" cy="5556143"/>
          </a:xfrm>
        </p:spPr>
        <p:txBody>
          <a:bodyPr>
            <a:normAutofit fontScale="62500" lnSpcReduction="20000"/>
          </a:bodyPr>
          <a:lstStyle/>
          <a:p>
            <a:pPr marL="0" lvl="1" indent="0" algn="ctr">
              <a:lnSpc>
                <a:spcPct val="170000"/>
              </a:lnSpc>
              <a:buNone/>
            </a:pPr>
            <a:r>
              <a:rPr lang="en-US" sz="4200" dirty="0"/>
              <a:t>To receive credit, please visit</a:t>
            </a:r>
          </a:p>
          <a:p>
            <a:pPr marL="0" lvl="1" indent="0" algn="ctr">
              <a:lnSpc>
                <a:spcPct val="170000"/>
              </a:lnSpc>
              <a:buNone/>
            </a:pPr>
            <a:r>
              <a:rPr lang="en-US" sz="4200" dirty="0"/>
              <a:t> </a:t>
            </a:r>
            <a:r>
              <a:rPr lang="en-US" sz="5100" b="1" dirty="0">
                <a:solidFill>
                  <a:srgbClr val="0070C0"/>
                </a:solidFill>
                <a:hlinkClick r:id="rId2"/>
              </a:rPr>
              <a:t>www.primeinc.org/credit</a:t>
            </a:r>
            <a:r>
              <a:rPr lang="en-US" sz="5100" b="1" dirty="0">
                <a:solidFill>
                  <a:srgbClr val="0070C0"/>
                </a:solidFill>
              </a:rPr>
              <a:t> </a:t>
            </a:r>
            <a:r>
              <a:rPr lang="en-US" sz="5100" dirty="0"/>
              <a:t>and enter program code.</a:t>
            </a:r>
          </a:p>
          <a:p>
            <a:pPr marL="0" lvl="1" indent="0">
              <a:lnSpc>
                <a:spcPct val="170000"/>
              </a:lnSpc>
              <a:buNone/>
            </a:pPr>
            <a:r>
              <a:rPr lang="en-US" sz="4500" dirty="0"/>
              <a:t>    Looking for the code? </a:t>
            </a:r>
          </a:p>
          <a:p>
            <a:pPr marL="573088" lvl="1" indent="-223838">
              <a:lnSpc>
                <a:spcPct val="170000"/>
              </a:lnSpc>
            </a:pPr>
            <a:r>
              <a:rPr lang="en-US" sz="3400" b="1" i="1" dirty="0">
                <a:solidFill>
                  <a:srgbClr val="0070C0"/>
                </a:solidFill>
              </a:rPr>
              <a:t>Live webinar</a:t>
            </a:r>
            <a:r>
              <a:rPr lang="en-US" sz="3400" i="1" dirty="0">
                <a:solidFill>
                  <a:srgbClr val="0070C0"/>
                </a:solidFill>
              </a:rPr>
              <a:t>: If you registered for and attended the live webinar but  did have time to write down the code, please reach out to </a:t>
            </a:r>
            <a:r>
              <a:rPr lang="en-US" sz="3400" i="1" dirty="0">
                <a:solidFill>
                  <a:srgbClr val="0070C0"/>
                </a:solidFill>
                <a:hlinkClick r:id="rId3"/>
              </a:rPr>
              <a:t>staff@immunizekansascoalition.org</a:t>
            </a:r>
            <a:r>
              <a:rPr lang="en-US" sz="3400" i="1" dirty="0">
                <a:solidFill>
                  <a:srgbClr val="0070C0"/>
                </a:solidFill>
              </a:rPr>
              <a:t> for assistance. </a:t>
            </a:r>
          </a:p>
          <a:p>
            <a:pPr marL="573088" lvl="1" indent="-223838">
              <a:lnSpc>
                <a:spcPct val="170000"/>
              </a:lnSpc>
            </a:pPr>
            <a:r>
              <a:rPr lang="en-US" sz="3400" b="1" i="1" dirty="0">
                <a:solidFill>
                  <a:srgbClr val="0070C0"/>
                </a:solidFill>
              </a:rPr>
              <a:t>Recorded webinar</a:t>
            </a:r>
            <a:r>
              <a:rPr lang="en-US" sz="3400" i="1" dirty="0">
                <a:solidFill>
                  <a:srgbClr val="0070C0"/>
                </a:solidFill>
              </a:rPr>
              <a:t>: We plan to post a recording of the webinar soon and hope to offer continuing education as enduring material. It will have a different code. Watch the website for more information. </a:t>
            </a:r>
            <a:endParaRPr lang="en-US" sz="3400" dirty="0">
              <a:solidFill>
                <a:srgbClr val="0070C0"/>
              </a:solidFill>
            </a:endParaRPr>
          </a:p>
          <a:p>
            <a:pPr marL="0" lvl="1" indent="0" algn="ctr">
              <a:lnSpc>
                <a:spcPts val="4833"/>
              </a:lnSpc>
              <a:buNone/>
            </a:pPr>
            <a:endParaRPr lang="en-US" sz="4500" b="1" dirty="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49" y="129277"/>
            <a:ext cx="10296371" cy="769992"/>
          </a:xfrm>
        </p:spPr>
        <p:txBody>
          <a:bodyPr>
            <a:normAutofit/>
          </a:bodyPr>
          <a:lstStyle/>
          <a:p>
            <a:r>
              <a:rPr lang="en-US" sz="4250" dirty="0"/>
              <a:t>Disclosures</a:t>
            </a:r>
          </a:p>
        </p:txBody>
      </p:sp>
      <p:sp>
        <p:nvSpPr>
          <p:cNvPr id="4" name="Content Placeholder 3"/>
          <p:cNvSpPr>
            <a:spLocks noGrp="1"/>
          </p:cNvSpPr>
          <p:nvPr>
            <p:ph idx="1"/>
          </p:nvPr>
        </p:nvSpPr>
        <p:spPr>
          <a:xfrm>
            <a:off x="704850" y="899270"/>
            <a:ext cx="11018388" cy="5829454"/>
          </a:xfrm>
        </p:spPr>
        <p:txBody>
          <a:bodyPr>
            <a:normAutofit fontScale="55000" lnSpcReduction="20000"/>
          </a:bodyPr>
          <a:lstStyle/>
          <a:p>
            <a:pPr>
              <a:buNone/>
            </a:pPr>
            <a:r>
              <a:rPr lang="en-US" sz="2700" dirty="0"/>
              <a:t>There is no commercial or in-kind support for this activity.</a:t>
            </a:r>
          </a:p>
          <a:p>
            <a:pPr>
              <a:buNone/>
            </a:pPr>
            <a:endParaRPr lang="en-US" sz="1800" dirty="0"/>
          </a:p>
          <a:p>
            <a:pPr>
              <a:buNone/>
            </a:pPr>
            <a:r>
              <a:rPr lang="en-US" dirty="0"/>
              <a:t>*PRIME® has identified, reviewed, and mitigated all relevant financial relationships that speakers, authors, course directors, planners, peer reviewers, or relevant staff disclose prior to the delivery of any educational activity.</a:t>
            </a:r>
          </a:p>
          <a:p>
            <a:pPr>
              <a:buNone/>
            </a:pPr>
            <a:endParaRPr lang="en-US" dirty="0"/>
          </a:p>
          <a:p>
            <a:pPr marL="0" indent="0">
              <a:buNone/>
            </a:pPr>
            <a:r>
              <a:rPr lang="en-US" dirty="0"/>
              <a:t>The following individuals have identified relevant financial relationships with ineligible companies to disclose:</a:t>
            </a:r>
          </a:p>
          <a:p>
            <a:r>
              <a:rPr lang="en-US" b="1" dirty="0"/>
              <a:t>Sharon Humiston, MD, MPH</a:t>
            </a:r>
            <a:r>
              <a:rPr lang="en-US" dirty="0"/>
              <a:t> (Course Director)</a:t>
            </a:r>
            <a:br>
              <a:rPr lang="en-US" dirty="0"/>
            </a:br>
            <a:r>
              <a:rPr lang="en-US" b="1" dirty="0"/>
              <a:t>Speakers Bureau or other Promotional Education</a:t>
            </a:r>
            <a:r>
              <a:rPr lang="en-US" dirty="0"/>
              <a:t> – </a:t>
            </a:r>
            <a:r>
              <a:rPr lang="en-US" i="1" dirty="0"/>
              <a:t>Merck Vaccine Division</a:t>
            </a:r>
            <a:r>
              <a:rPr lang="en-US" dirty="0"/>
              <a:t>, </a:t>
            </a:r>
            <a:r>
              <a:rPr lang="en-US" i="1" dirty="0"/>
              <a:t>Sanofi Pasteur</a:t>
            </a:r>
            <a:endParaRPr lang="en-US" dirty="0"/>
          </a:p>
          <a:p>
            <a:pPr marL="0" indent="0">
              <a:buNone/>
            </a:pPr>
            <a:r>
              <a:rPr lang="en-US" dirty="0"/>
              <a:t>	The relationships reported above are related to the following therapeutic area: Vaccines</a:t>
            </a:r>
            <a:br>
              <a:rPr lang="en-US" dirty="0"/>
            </a:br>
            <a:endParaRPr lang="en-US" dirty="0"/>
          </a:p>
          <a:p>
            <a:r>
              <a:rPr lang="en-US" b="1" dirty="0"/>
              <a:t>Kristi Kay </a:t>
            </a:r>
            <a:r>
              <a:rPr lang="en-US" b="1" dirty="0" err="1"/>
              <a:t>Orbaugh</a:t>
            </a:r>
            <a:r>
              <a:rPr lang="en-US" b="1" dirty="0"/>
              <a:t>, RN, MSN, RNP, AOCN</a:t>
            </a:r>
            <a:r>
              <a:rPr lang="en-US" dirty="0"/>
              <a:t> (Planner)</a:t>
            </a:r>
            <a:br>
              <a:rPr lang="en-US" dirty="0"/>
            </a:br>
            <a:r>
              <a:rPr lang="en-US" b="1" dirty="0"/>
              <a:t>Speakers Bureau or other Promotional Education</a:t>
            </a:r>
            <a:r>
              <a:rPr lang="en-US" dirty="0"/>
              <a:t> – </a:t>
            </a:r>
            <a:r>
              <a:rPr lang="en-US" i="1" dirty="0"/>
              <a:t>AstraZeneca</a:t>
            </a:r>
            <a:r>
              <a:rPr lang="en-US" dirty="0"/>
              <a:t>, </a:t>
            </a:r>
            <a:r>
              <a:rPr lang="en-US" i="1" dirty="0"/>
              <a:t>Bristol-Myers Squibb</a:t>
            </a:r>
            <a:r>
              <a:rPr lang="en-US" dirty="0"/>
              <a:t>, </a:t>
            </a:r>
            <a:r>
              <a:rPr lang="en-US" i="1" dirty="0"/>
              <a:t>DSI</a:t>
            </a:r>
            <a:r>
              <a:rPr lang="en-US" dirty="0"/>
              <a:t>, </a:t>
            </a:r>
            <a:r>
              <a:rPr lang="en-US" i="1" dirty="0" err="1"/>
              <a:t>Exilixis</a:t>
            </a:r>
            <a:r>
              <a:rPr lang="en-US" dirty="0"/>
              <a:t>, </a:t>
            </a:r>
            <a:r>
              <a:rPr lang="en-US" i="1" dirty="0"/>
              <a:t>Gilead Sciences</a:t>
            </a:r>
            <a:r>
              <a:rPr lang="en-US" dirty="0"/>
              <a:t>, </a:t>
            </a:r>
            <a:r>
              <a:rPr lang="en-US" i="1" dirty="0"/>
              <a:t>Pfizer</a:t>
            </a:r>
            <a:r>
              <a:rPr lang="en-US" dirty="0"/>
              <a:t>, </a:t>
            </a:r>
            <a:r>
              <a:rPr lang="en-US" i="1" dirty="0" err="1"/>
              <a:t>Stemline</a:t>
            </a:r>
            <a:endParaRPr lang="en-US" dirty="0"/>
          </a:p>
          <a:p>
            <a:pPr marL="0" indent="0">
              <a:buNone/>
            </a:pPr>
            <a:r>
              <a:rPr lang="en-US" dirty="0"/>
              <a:t>	The relationships reported above are related to the following therapeutic area: Oncology</a:t>
            </a:r>
          </a:p>
          <a:p>
            <a:endParaRPr lang="en-US" dirty="0"/>
          </a:p>
          <a:p>
            <a:pPr marL="0" indent="0">
              <a:buNone/>
            </a:pPr>
            <a:r>
              <a:rPr lang="en-US" dirty="0"/>
              <a:t>The following individuals have no relevant financial relationships with ineligible companies to disclose:</a:t>
            </a:r>
          </a:p>
          <a:p>
            <a:r>
              <a:rPr lang="en-US" b="1" dirty="0"/>
              <a:t>Eddie Lyon, DO</a:t>
            </a:r>
            <a:r>
              <a:rPr lang="en-US" dirty="0"/>
              <a:t> (Moderator)</a:t>
            </a:r>
            <a:endParaRPr lang="en-US" b="1" dirty="0"/>
          </a:p>
          <a:p>
            <a:r>
              <a:rPr lang="en-US" b="1" dirty="0"/>
              <a:t>Abimbola </a:t>
            </a:r>
            <a:r>
              <a:rPr lang="en-US" b="1" dirty="0" err="1"/>
              <a:t>Farinde</a:t>
            </a:r>
            <a:r>
              <a:rPr lang="en-US" b="1" dirty="0"/>
              <a:t>, PhD, PharmD</a:t>
            </a:r>
            <a:r>
              <a:rPr lang="en-US" dirty="0"/>
              <a:t> (Planner)</a:t>
            </a:r>
          </a:p>
          <a:p>
            <a:r>
              <a:rPr lang="en-US" b="1" dirty="0"/>
              <a:t>Annette </a:t>
            </a:r>
            <a:r>
              <a:rPr lang="en-US" b="1" dirty="0" err="1"/>
              <a:t>Sophin</a:t>
            </a:r>
            <a:r>
              <a:rPr lang="en-US" b="1" dirty="0"/>
              <a:t>, MSMM, PA-C</a:t>
            </a:r>
            <a:r>
              <a:rPr lang="en-US" dirty="0"/>
              <a:t> (Reviewer)</a:t>
            </a:r>
          </a:p>
          <a:p>
            <a:pPr marL="0" indent="0">
              <a:buNone/>
            </a:pPr>
            <a:endParaRPr lang="en-US" dirty="0"/>
          </a:p>
          <a:p>
            <a:pPr marL="0" indent="0">
              <a:buNone/>
            </a:pPr>
            <a:r>
              <a:rPr lang="en-US" dirty="0"/>
              <a:t>All PRIME® staff participating in planning and content development have no relevant financial relationships with ineligible companies to disclose.</a:t>
            </a:r>
          </a:p>
          <a:p>
            <a:pPr>
              <a:buNone/>
            </a:pPr>
            <a:endParaRPr lang="en-US" sz="166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0" y="283464"/>
            <a:ext cx="12191695" cy="164592"/>
          </a:xfrm>
          <a:prstGeom prst="rect">
            <a:avLst/>
          </a:prstGeom>
          <a:solidFill>
            <a:srgbClr val="063A80"/>
          </a:solidFill>
          <a:ln w="12700">
            <a:solidFill>
              <a:srgbClr val="333333">
                <a:alpha val="0"/>
              </a:srgbClr>
            </a:solidFill>
            <a:prstDash val="solid"/>
          </a:ln>
        </p:spPr>
        <p:txBody>
          <a:bodyPr/>
          <a:lstStyle/>
          <a:p>
            <a:endParaRPr lang="en-US"/>
          </a:p>
        </p:txBody>
      </p:sp>
      <p:sp>
        <p:nvSpPr>
          <p:cNvPr id="4" name="Shape 2"/>
          <p:cNvSpPr/>
          <p:nvPr/>
        </p:nvSpPr>
        <p:spPr>
          <a:xfrm>
            <a:off x="0" y="448056"/>
            <a:ext cx="12191695" cy="292608"/>
          </a:xfrm>
          <a:prstGeom prst="rect">
            <a:avLst/>
          </a:prstGeom>
          <a:solidFill>
            <a:srgbClr val="56ACF8"/>
          </a:solidFill>
          <a:ln w="12700">
            <a:solidFill>
              <a:srgbClr val="333333">
                <a:alpha val="0"/>
              </a:srgbClr>
            </a:solidFill>
            <a:prstDash val="solid"/>
          </a:ln>
        </p:spPr>
        <p:txBody>
          <a:bodyPr/>
          <a:lstStyle/>
          <a:p>
            <a:endParaRPr lang="en-US"/>
          </a:p>
        </p:txBody>
      </p:sp>
      <p:sp>
        <p:nvSpPr>
          <p:cNvPr id="5" name="Text 3"/>
          <p:cNvSpPr/>
          <p:nvPr/>
        </p:nvSpPr>
        <p:spPr>
          <a:xfrm>
            <a:off x="8595360" y="6355080"/>
            <a:ext cx="2743200" cy="256032"/>
          </a:xfrm>
          <a:prstGeom prst="rect">
            <a:avLst/>
          </a:prstGeom>
          <a:noFill/>
          <a:ln/>
        </p:spPr>
        <p:txBody>
          <a:bodyPr wrap="square" lIns="0" tIns="0" rIns="0" bIns="0" rtlCol="0" anchor="ctr"/>
          <a:lstStyle/>
          <a:p>
            <a:pPr marL="0" indent="0" algn="ctr">
              <a:buNone/>
            </a:pPr>
            <a:r>
              <a:rPr lang="en-US" sz="1100">
                <a:solidFill>
                  <a:srgbClr val="555555"/>
                </a:solidFill>
                <a:latin typeface="Aptos" pitchFamily="34" charset="0"/>
                <a:ea typeface="Aptos" pitchFamily="34" charset="-122"/>
                <a:cs typeface="Aptos" pitchFamily="34" charset="-120"/>
              </a:rPr>
              <a:t>2</a:t>
            </a:r>
            <a:endParaRPr lang="en-US" sz="1100"/>
          </a:p>
        </p:txBody>
      </p:sp>
      <p:sp>
        <p:nvSpPr>
          <p:cNvPr id="6" name="Text 4"/>
          <p:cNvSpPr/>
          <p:nvPr/>
        </p:nvSpPr>
        <p:spPr>
          <a:xfrm>
            <a:off x="873397" y="879706"/>
            <a:ext cx="10300571" cy="444610"/>
          </a:xfrm>
          <a:prstGeom prst="rect">
            <a:avLst/>
          </a:prstGeom>
          <a:noFill/>
          <a:ln/>
        </p:spPr>
        <p:txBody>
          <a:bodyPr wrap="square" lIns="0" tIns="0" rIns="0" bIns="0" rtlCol="0" anchor="ctr">
            <a:normAutofit/>
          </a:bodyPr>
          <a:lstStyle/>
          <a:p>
            <a:pPr marL="0" indent="0">
              <a:buNone/>
            </a:pPr>
            <a:r>
              <a:rPr lang="en-US" sz="2900" dirty="0">
                <a:solidFill>
                  <a:srgbClr val="1F1F1F"/>
                </a:solidFill>
                <a:latin typeface="Aptos Display" pitchFamily="34" charset="0"/>
                <a:ea typeface="Aptos Display" pitchFamily="34" charset="-122"/>
                <a:cs typeface="Aptos Display" pitchFamily="34" charset="-120"/>
              </a:rPr>
              <a:t>Obtaining CE Credit</a:t>
            </a:r>
            <a:endParaRPr lang="en-US" sz="2900" dirty="0"/>
          </a:p>
        </p:txBody>
      </p:sp>
      <p:sp>
        <p:nvSpPr>
          <p:cNvPr id="7" name="Text 5"/>
          <p:cNvSpPr/>
          <p:nvPr/>
        </p:nvSpPr>
        <p:spPr>
          <a:xfrm>
            <a:off x="873397" y="1622426"/>
            <a:ext cx="5120640" cy="256032"/>
          </a:xfrm>
          <a:prstGeom prst="rect">
            <a:avLst/>
          </a:prstGeom>
          <a:noFill/>
          <a:ln/>
        </p:spPr>
        <p:txBody>
          <a:bodyPr wrap="square" lIns="0" tIns="0" rIns="0" bIns="0" rtlCol="0" anchor="ctr">
            <a:noAutofit/>
          </a:bodyPr>
          <a:lstStyle/>
          <a:p>
            <a:pPr marL="0" indent="0">
              <a:buNone/>
            </a:pPr>
            <a:r>
              <a:rPr lang="en-US" b="1" dirty="0">
                <a:solidFill>
                  <a:srgbClr val="1F1F1F"/>
                </a:solidFill>
                <a:latin typeface="Aptos" pitchFamily="34" charset="0"/>
                <a:ea typeface="Aptos" pitchFamily="34" charset="-122"/>
                <a:cs typeface="Aptos" pitchFamily="34" charset="-120"/>
              </a:rPr>
              <a:t>Obtaining CE Credit</a:t>
            </a:r>
            <a:endParaRPr lang="en-US" dirty="0"/>
          </a:p>
        </p:txBody>
      </p:sp>
      <p:sp>
        <p:nvSpPr>
          <p:cNvPr id="8" name="Text 6"/>
          <p:cNvSpPr/>
          <p:nvPr/>
        </p:nvSpPr>
        <p:spPr>
          <a:xfrm>
            <a:off x="1101996" y="2008131"/>
            <a:ext cx="9988008" cy="1906650"/>
          </a:xfrm>
          <a:prstGeom prst="rect">
            <a:avLst/>
          </a:prstGeom>
          <a:noFill/>
          <a:ln/>
        </p:spPr>
        <p:txBody>
          <a:bodyPr wrap="square" lIns="254" tIns="254" rIns="254" bIns="254" rtlCol="0" anchor="t">
            <a:noAutofit/>
          </a:bodyPr>
          <a:lstStyle/>
          <a:p>
            <a:pPr marL="342900" indent="-342900">
              <a:buSzPct val="100000"/>
              <a:buFont typeface="+mj-lt"/>
              <a:buAutoNum type="arabicPeriod"/>
            </a:pPr>
            <a:r>
              <a:rPr lang="en-US" dirty="0">
                <a:solidFill>
                  <a:srgbClr val="1F1F1F"/>
                </a:solidFill>
                <a:latin typeface="Aptos"/>
                <a:ea typeface="Aptos" pitchFamily="34" charset="-122"/>
                <a:cs typeface="Aptos" pitchFamily="34" charset="-120"/>
              </a:rPr>
              <a:t>Register using the online form</a:t>
            </a:r>
            <a:endParaRPr lang="en-US" dirty="0">
              <a:latin typeface="Aptos"/>
              <a:ea typeface="Calibri"/>
              <a:cs typeface="Calibri"/>
            </a:endParaRPr>
          </a:p>
          <a:p>
            <a:pPr marL="342900" indent="-342900">
              <a:buSzPct val="100000"/>
              <a:buFont typeface="+mj-lt"/>
              <a:buAutoNum type="arabicPeriod"/>
            </a:pPr>
            <a:r>
              <a:rPr lang="en-US" dirty="0">
                <a:solidFill>
                  <a:srgbClr val="1F1F1F"/>
                </a:solidFill>
                <a:latin typeface="Aptos"/>
                <a:ea typeface="Aptos" pitchFamily="34" charset="-122"/>
                <a:cs typeface="Aptos" pitchFamily="34" charset="-120"/>
              </a:rPr>
              <a:t>Complete the pre-registration survey</a:t>
            </a:r>
            <a:endParaRPr lang="en-US" dirty="0">
              <a:latin typeface="Aptos"/>
              <a:ea typeface="Calibri"/>
              <a:cs typeface="Calibri"/>
            </a:endParaRPr>
          </a:p>
          <a:p>
            <a:pPr marL="342900" indent="-342900">
              <a:buSzPct val="100000"/>
              <a:buFont typeface="+mj-lt"/>
              <a:buAutoNum type="arabicPeriod"/>
            </a:pPr>
            <a:r>
              <a:rPr lang="en-US" dirty="0">
                <a:solidFill>
                  <a:srgbClr val="1F1F1F"/>
                </a:solidFill>
                <a:latin typeface="Aptos"/>
                <a:ea typeface="Aptos" pitchFamily="34" charset="-122"/>
                <a:cs typeface="Aptos" pitchFamily="34" charset="-120"/>
              </a:rPr>
              <a:t>Attend the live program in its entirety</a:t>
            </a:r>
            <a:endParaRPr lang="en-US" dirty="0">
              <a:latin typeface="Aptos"/>
              <a:ea typeface="Calibri"/>
              <a:cs typeface="Calibri"/>
            </a:endParaRPr>
          </a:p>
          <a:p>
            <a:pPr marL="342900" indent="-342900">
              <a:buSzPct val="100000"/>
              <a:buFont typeface="+mj-lt"/>
              <a:buAutoNum type="arabicPeriod"/>
            </a:pPr>
            <a:r>
              <a:rPr lang="en-US" dirty="0">
                <a:solidFill>
                  <a:srgbClr val="1F1F1F"/>
                </a:solidFill>
                <a:latin typeface="Aptos"/>
                <a:ea typeface="Aptos" pitchFamily="34" charset="-122"/>
                <a:cs typeface="Aptos" pitchFamily="34" charset="-120"/>
              </a:rPr>
              <a:t>Complete an online evaluation and/or post-test</a:t>
            </a:r>
            <a:endParaRPr lang="en-US" dirty="0">
              <a:latin typeface="Aptos"/>
              <a:ea typeface="Calibri"/>
              <a:cs typeface="Calibri"/>
            </a:endParaRPr>
          </a:p>
          <a:p>
            <a:pPr marL="342900" indent="-342900">
              <a:buSzPct val="100000"/>
              <a:buFont typeface="+mj-lt"/>
              <a:buAutoNum type="arabicPeriod"/>
            </a:pPr>
            <a:r>
              <a:rPr lang="en-US" dirty="0">
                <a:solidFill>
                  <a:srgbClr val="1F1F1F"/>
                </a:solidFill>
                <a:latin typeface="Aptos"/>
                <a:ea typeface="Aptos" pitchFamily="34" charset="-122"/>
                <a:cs typeface="Aptos" pitchFamily="34" charset="-120"/>
              </a:rPr>
              <a:t>Download and/or print a certificate of completion and/or submit CE credits electronically</a:t>
            </a:r>
            <a:endParaRPr lang="en-US" dirty="0">
              <a:latin typeface="Aptos"/>
            </a:endParaRPr>
          </a:p>
        </p:txBody>
      </p:sp>
      <p:sp>
        <p:nvSpPr>
          <p:cNvPr id="9" name="Text 7"/>
          <p:cNvSpPr/>
          <p:nvPr/>
        </p:nvSpPr>
        <p:spPr>
          <a:xfrm>
            <a:off x="7502237" y="4084717"/>
            <a:ext cx="4217360" cy="1305810"/>
          </a:xfrm>
          <a:prstGeom prst="rect">
            <a:avLst/>
          </a:prstGeom>
          <a:noFill/>
          <a:ln/>
        </p:spPr>
        <p:txBody>
          <a:bodyPr wrap="square" lIns="254" tIns="254" rIns="254" bIns="254" rtlCol="0" anchor="ctr">
            <a:noAutofit/>
          </a:bodyPr>
          <a:lstStyle/>
          <a:p>
            <a:pPr marL="0" indent="0">
              <a:buNone/>
            </a:pPr>
            <a:r>
              <a:rPr lang="en-US" sz="2000" b="1" dirty="0">
                <a:solidFill>
                  <a:srgbClr val="1F1F1F"/>
                </a:solidFill>
                <a:latin typeface="Aptos"/>
                <a:ea typeface="Aptos" pitchFamily="34" charset="-122"/>
                <a:cs typeface="Aptos" pitchFamily="34" charset="-120"/>
              </a:rPr>
              <a:t>Specific instructions to access CME/CE credit options will be provided at the end of the program.</a:t>
            </a:r>
            <a:endParaRPr lang="en-US" sz="2000" b="1" dirty="0">
              <a:latin typeface="Aptos"/>
            </a:endParaRPr>
          </a:p>
        </p:txBody>
      </p:sp>
      <p:sp>
        <p:nvSpPr>
          <p:cNvPr id="10" name="Text 8"/>
          <p:cNvSpPr/>
          <p:nvPr/>
        </p:nvSpPr>
        <p:spPr>
          <a:xfrm>
            <a:off x="873397" y="4075588"/>
            <a:ext cx="5120640" cy="201168"/>
          </a:xfrm>
          <a:prstGeom prst="rect">
            <a:avLst/>
          </a:prstGeom>
          <a:noFill/>
          <a:ln/>
        </p:spPr>
        <p:txBody>
          <a:bodyPr wrap="square" lIns="127" tIns="127" rIns="127" bIns="127" rtlCol="0" anchor="ctr">
            <a:noAutofit/>
          </a:bodyPr>
          <a:lstStyle/>
          <a:p>
            <a:pPr marL="0" indent="0">
              <a:buNone/>
            </a:pPr>
            <a:r>
              <a:rPr lang="en-US" b="1" dirty="0">
                <a:solidFill>
                  <a:srgbClr val="1F1F1F"/>
                </a:solidFill>
                <a:latin typeface="Aptos" pitchFamily="34" charset="0"/>
                <a:ea typeface="Aptos" pitchFamily="34" charset="-122"/>
                <a:cs typeface="Aptos" pitchFamily="34" charset="-120"/>
              </a:rPr>
              <a:t>Method of Participation</a:t>
            </a:r>
            <a:endParaRPr lang="en-US" dirty="0"/>
          </a:p>
        </p:txBody>
      </p:sp>
      <p:sp>
        <p:nvSpPr>
          <p:cNvPr id="11" name="Text 9"/>
          <p:cNvSpPr/>
          <p:nvPr/>
        </p:nvSpPr>
        <p:spPr>
          <a:xfrm>
            <a:off x="946879" y="4371619"/>
            <a:ext cx="5600951" cy="1166853"/>
          </a:xfrm>
          <a:prstGeom prst="rect">
            <a:avLst/>
          </a:prstGeom>
          <a:noFill/>
          <a:ln/>
        </p:spPr>
        <p:txBody>
          <a:bodyPr wrap="square" lIns="254" tIns="254" rIns="254" bIns="254" rtlCol="0" anchor="t">
            <a:noAutofit/>
          </a:bodyPr>
          <a:lstStyle/>
          <a:p>
            <a:pPr marL="0" indent="0">
              <a:buNone/>
            </a:pPr>
            <a:r>
              <a:rPr lang="en-US" sz="1600" dirty="0">
                <a:solidFill>
                  <a:srgbClr val="1F1F1F"/>
                </a:solidFill>
                <a:latin typeface="Aptos"/>
                <a:ea typeface="Aptos" pitchFamily="34" charset="-122"/>
                <a:cs typeface="Aptos" pitchFamily="34" charset="-120"/>
              </a:rPr>
              <a:t>This live CME/CE activity requires attendance during the entire program and completion of learner assessment tools. The learner will then receive instructions on how to download and/or print a certificate of completion and/or submit CE credits electronically.</a:t>
            </a:r>
            <a:endParaRPr lang="en-US" sz="1600" dirty="0">
              <a:latin typeface="Aptos"/>
            </a:endParaRPr>
          </a:p>
        </p:txBody>
      </p:sp>
      <p:sp>
        <p:nvSpPr>
          <p:cNvPr id="2" name="Shape 0"/>
          <p:cNvSpPr/>
          <p:nvPr/>
        </p:nvSpPr>
        <p:spPr>
          <a:xfrm>
            <a:off x="0" y="0"/>
            <a:ext cx="12191695" cy="283464"/>
          </a:xfrm>
          <a:prstGeom prst="rect">
            <a:avLst/>
          </a:prstGeom>
          <a:solidFill>
            <a:srgbClr val="FEC00E"/>
          </a:solidFill>
          <a:ln w="12700">
            <a:solidFill>
              <a:srgbClr val="333333">
                <a:alpha val="0"/>
              </a:srgbClr>
            </a:solidFill>
            <a:prstDash val="solid"/>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17C46-4274-FB6A-5774-91BBC50649A9}"/>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E7BA5415-18A5-84B7-37C4-037F85EF3197}"/>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514E6E95-667C-DC69-EF5A-FDBCD990386D}"/>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8EA759EA-650F-AE45-4B1B-C30D222CABBD}"/>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4D0F17D2-4C10-8602-D9D3-F1E74EC079E4}"/>
              </a:ext>
            </a:extLst>
          </p:cNvPr>
          <p:cNvSpPr>
            <a:spLocks noGrp="1"/>
          </p:cNvSpPr>
          <p:nvPr>
            <p:ph type="title"/>
          </p:nvPr>
        </p:nvSpPr>
        <p:spPr>
          <a:xfrm>
            <a:off x="838200" y="1239509"/>
            <a:ext cx="10515600" cy="1072502"/>
          </a:xfrm>
        </p:spPr>
        <p:txBody>
          <a:bodyPr>
            <a:normAutofit fontScale="90000"/>
          </a:bodyPr>
          <a:lstStyle/>
          <a:p>
            <a:r>
              <a:rPr lang="en-US" b="0" dirty="0"/>
              <a:t>Objectives: </a:t>
            </a:r>
            <a:r>
              <a:rPr lang="en-US" dirty="0"/>
              <a:t>Regarding the management of pain and anxiety for children undergoing a vaccination visit, the learner will be able to:</a:t>
            </a:r>
            <a:br>
              <a:rPr lang="en-US" dirty="0"/>
            </a:br>
            <a:endParaRPr lang="en-US" dirty="0"/>
          </a:p>
        </p:txBody>
      </p:sp>
      <p:sp>
        <p:nvSpPr>
          <p:cNvPr id="13" name="Content Placeholder 12">
            <a:extLst>
              <a:ext uri="{FF2B5EF4-FFF2-40B4-BE49-F238E27FC236}">
                <a16:creationId xmlns:a16="http://schemas.microsoft.com/office/drawing/2014/main" id="{DB042617-820B-17C9-C6BD-2B2678270C7A}"/>
              </a:ext>
            </a:extLst>
          </p:cNvPr>
          <p:cNvSpPr>
            <a:spLocks noGrp="1"/>
          </p:cNvSpPr>
          <p:nvPr>
            <p:ph idx="1"/>
          </p:nvPr>
        </p:nvSpPr>
        <p:spPr>
          <a:xfrm>
            <a:off x="838200" y="2649415"/>
            <a:ext cx="10515600" cy="3527548"/>
          </a:xfrm>
        </p:spPr>
        <p:txBody>
          <a:bodyPr>
            <a:normAutofit/>
          </a:bodyPr>
          <a:lstStyle/>
          <a:p>
            <a:r>
              <a:rPr lang="en-US" dirty="0"/>
              <a:t>Summarize the importance of this topic in 1-3 sentences</a:t>
            </a:r>
          </a:p>
          <a:p>
            <a:r>
              <a:rPr lang="en-US" dirty="0"/>
              <a:t>Design a 10-minute in-service for other clinicians in their practice regarding interventions that are evidence-based and feasible to implement in their setting</a:t>
            </a:r>
          </a:p>
          <a:p>
            <a:r>
              <a:rPr lang="en-US" dirty="0"/>
              <a:t>Appraise online resources to guide parents and clinicians who want to improve the child’s vaccination experience</a:t>
            </a:r>
            <a:endParaRPr lang="en-US" dirty="0">
              <a:effectLst/>
            </a:endParaRPr>
          </a:p>
        </p:txBody>
      </p:sp>
      <p:sp>
        <p:nvSpPr>
          <p:cNvPr id="2" name="Slide Number Placeholder 1">
            <a:extLst>
              <a:ext uri="{FF2B5EF4-FFF2-40B4-BE49-F238E27FC236}">
                <a16:creationId xmlns:a16="http://schemas.microsoft.com/office/drawing/2014/main" id="{AC476926-2B35-6135-197D-79D1AD9C6F08}"/>
              </a:ext>
            </a:extLst>
          </p:cNvPr>
          <p:cNvSpPr>
            <a:spLocks noGrp="1"/>
          </p:cNvSpPr>
          <p:nvPr>
            <p:ph type="sldNum" sz="quarter" idx="12"/>
          </p:nvPr>
        </p:nvSpPr>
        <p:spPr/>
        <p:txBody>
          <a:bodyPr/>
          <a:lstStyle/>
          <a:p>
            <a:fld id="{B4A918BC-4D43-4B42-B3C0-E7EBE25E6AF0}" type="slidenum">
              <a:rPr lang="en-US" smtClean="0"/>
              <a:t>6</a:t>
            </a:fld>
            <a:endParaRPr lang="en-US"/>
          </a:p>
        </p:txBody>
      </p:sp>
    </p:spTree>
    <p:extLst>
      <p:ext uri="{BB962C8B-B14F-4D97-AF65-F5344CB8AC3E}">
        <p14:creationId xmlns:p14="http://schemas.microsoft.com/office/powerpoint/2010/main" val="2272570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5332A-C5E3-D214-57B9-CE28F09FA9D9}"/>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1B9D4C24-5AAB-8CC0-738D-B66CC1B68A39}"/>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11B3AEA9-D91C-71FC-73C1-C3165CEFD28F}"/>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84A0075A-80C5-07D1-7CED-876FDE7BA8FB}"/>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EFA2DD69-C71A-D0E5-A80A-348DAEF61FFD}"/>
              </a:ext>
            </a:extLst>
          </p:cNvPr>
          <p:cNvSpPr>
            <a:spLocks noGrp="1"/>
          </p:cNvSpPr>
          <p:nvPr>
            <p:ph type="title"/>
          </p:nvPr>
        </p:nvSpPr>
        <p:spPr>
          <a:xfrm>
            <a:off x="838200" y="618186"/>
            <a:ext cx="10515600" cy="1072502"/>
          </a:xfrm>
        </p:spPr>
        <p:txBody>
          <a:bodyPr/>
          <a:lstStyle/>
          <a:p>
            <a:r>
              <a:rPr lang="en-US" dirty="0"/>
              <a:t>Introductory notes</a:t>
            </a:r>
          </a:p>
        </p:txBody>
      </p:sp>
      <p:sp>
        <p:nvSpPr>
          <p:cNvPr id="13" name="Content Placeholder 12">
            <a:extLst>
              <a:ext uri="{FF2B5EF4-FFF2-40B4-BE49-F238E27FC236}">
                <a16:creationId xmlns:a16="http://schemas.microsoft.com/office/drawing/2014/main" id="{4B95DDB5-2613-4945-7D16-EAED777F922F}"/>
              </a:ext>
            </a:extLst>
          </p:cNvPr>
          <p:cNvSpPr>
            <a:spLocks noGrp="1"/>
          </p:cNvSpPr>
          <p:nvPr>
            <p:ph idx="1"/>
          </p:nvPr>
        </p:nvSpPr>
        <p:spPr/>
        <p:txBody>
          <a:bodyPr>
            <a:normAutofit/>
          </a:bodyPr>
          <a:lstStyle/>
          <a:p>
            <a:pPr>
              <a:lnSpc>
                <a:spcPct val="110000"/>
              </a:lnSpc>
            </a:pPr>
            <a:r>
              <a:rPr lang="en-US" dirty="0"/>
              <a:t>Continuing education credits</a:t>
            </a:r>
          </a:p>
          <a:p>
            <a:pPr>
              <a:lnSpc>
                <a:spcPct val="110000"/>
              </a:lnSpc>
            </a:pPr>
            <a:r>
              <a:rPr lang="en-US" dirty="0"/>
              <a:t>There are related modules on the IKC website</a:t>
            </a:r>
          </a:p>
          <a:p>
            <a:pPr>
              <a:lnSpc>
                <a:spcPct val="110000"/>
              </a:lnSpc>
            </a:pPr>
            <a:r>
              <a:rPr lang="en-US" dirty="0"/>
              <a:t>Shorthand (e.g., “parents,” vaccination = immunization)</a:t>
            </a:r>
          </a:p>
        </p:txBody>
      </p:sp>
      <p:sp>
        <p:nvSpPr>
          <p:cNvPr id="2" name="Slide Number Placeholder 1">
            <a:extLst>
              <a:ext uri="{FF2B5EF4-FFF2-40B4-BE49-F238E27FC236}">
                <a16:creationId xmlns:a16="http://schemas.microsoft.com/office/drawing/2014/main" id="{56101832-F4FE-4B59-EC99-FCC348730475}"/>
              </a:ext>
            </a:extLst>
          </p:cNvPr>
          <p:cNvSpPr>
            <a:spLocks noGrp="1"/>
          </p:cNvSpPr>
          <p:nvPr>
            <p:ph type="sldNum" sz="quarter" idx="12"/>
          </p:nvPr>
        </p:nvSpPr>
        <p:spPr/>
        <p:txBody>
          <a:bodyPr/>
          <a:lstStyle/>
          <a:p>
            <a:fld id="{B4A918BC-4D43-4B42-B3C0-E7EBE25E6AF0}" type="slidenum">
              <a:rPr lang="en-US" smtClean="0"/>
              <a:t>7</a:t>
            </a:fld>
            <a:endParaRPr lang="en-US"/>
          </a:p>
        </p:txBody>
      </p:sp>
    </p:spTree>
    <p:extLst>
      <p:ext uri="{BB962C8B-B14F-4D97-AF65-F5344CB8AC3E}">
        <p14:creationId xmlns:p14="http://schemas.microsoft.com/office/powerpoint/2010/main" val="2554254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9E42E-317E-6304-5D43-27E9B62ABCF8}"/>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7EE9ED5D-B32B-5EBA-82ED-677A3F3304D9}"/>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2EA63A51-6A98-8505-842C-97C34BC51AEB}"/>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F58E4D59-76B0-33A1-1BE7-58D2EA8C6FDA}"/>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E7092C68-C42C-519B-92C0-9724B8ED1B07}"/>
              </a:ext>
            </a:extLst>
          </p:cNvPr>
          <p:cNvSpPr>
            <a:spLocks noGrp="1"/>
          </p:cNvSpPr>
          <p:nvPr>
            <p:ph type="title"/>
          </p:nvPr>
        </p:nvSpPr>
        <p:spPr>
          <a:xfrm>
            <a:off x="838200" y="618186"/>
            <a:ext cx="10515600" cy="1072502"/>
          </a:xfrm>
        </p:spPr>
        <p:txBody>
          <a:bodyPr/>
          <a:lstStyle/>
          <a:p>
            <a:r>
              <a:rPr lang="en-US" dirty="0"/>
              <a:t>Outline of today’s 30-minute webinar</a:t>
            </a:r>
          </a:p>
        </p:txBody>
      </p:sp>
      <p:sp>
        <p:nvSpPr>
          <p:cNvPr id="13" name="Content Placeholder 12">
            <a:extLst>
              <a:ext uri="{FF2B5EF4-FFF2-40B4-BE49-F238E27FC236}">
                <a16:creationId xmlns:a16="http://schemas.microsoft.com/office/drawing/2014/main" id="{B7FE7740-68E2-B044-96BE-F759F4203C25}"/>
              </a:ext>
            </a:extLst>
          </p:cNvPr>
          <p:cNvSpPr>
            <a:spLocks noGrp="1"/>
          </p:cNvSpPr>
          <p:nvPr>
            <p:ph idx="1"/>
          </p:nvPr>
        </p:nvSpPr>
        <p:spPr>
          <a:xfrm>
            <a:off x="838200" y="1712981"/>
            <a:ext cx="10515600" cy="4351338"/>
          </a:xfrm>
        </p:spPr>
        <p:txBody>
          <a:bodyPr>
            <a:normAutofit lnSpcReduction="10000"/>
          </a:bodyPr>
          <a:lstStyle/>
          <a:p>
            <a:pPr>
              <a:lnSpc>
                <a:spcPct val="150000"/>
              </a:lnSpc>
            </a:pPr>
            <a:r>
              <a:rPr lang="en-US" dirty="0"/>
              <a:t>The problem</a:t>
            </a:r>
          </a:p>
          <a:p>
            <a:pPr>
              <a:lnSpc>
                <a:spcPct val="150000"/>
              </a:lnSpc>
            </a:pPr>
            <a:r>
              <a:rPr lang="en-US" dirty="0"/>
              <a:t>Assessing pain &amp; anxiety</a:t>
            </a:r>
          </a:p>
          <a:p>
            <a:pPr>
              <a:lnSpc>
                <a:spcPct val="150000"/>
              </a:lnSpc>
            </a:pPr>
            <a:r>
              <a:rPr lang="en-US" dirty="0"/>
              <a:t>A word on syncope</a:t>
            </a:r>
          </a:p>
          <a:p>
            <a:pPr>
              <a:lnSpc>
                <a:spcPct val="150000"/>
              </a:lnSpc>
            </a:pPr>
            <a:r>
              <a:rPr lang="en-US" dirty="0"/>
              <a:t>How families can prep</a:t>
            </a:r>
          </a:p>
          <a:p>
            <a:pPr>
              <a:lnSpc>
                <a:spcPct val="150000"/>
              </a:lnSpc>
            </a:pPr>
            <a:r>
              <a:rPr lang="en-US" dirty="0"/>
              <a:t>What healthcare professionals can do</a:t>
            </a:r>
          </a:p>
          <a:p>
            <a:pPr>
              <a:lnSpc>
                <a:spcPct val="150000"/>
              </a:lnSpc>
            </a:pPr>
            <a:r>
              <a:rPr lang="en-US" dirty="0"/>
              <a:t>Resources</a:t>
            </a:r>
          </a:p>
        </p:txBody>
      </p:sp>
      <p:sp>
        <p:nvSpPr>
          <p:cNvPr id="2" name="Slide Number Placeholder 1">
            <a:extLst>
              <a:ext uri="{FF2B5EF4-FFF2-40B4-BE49-F238E27FC236}">
                <a16:creationId xmlns:a16="http://schemas.microsoft.com/office/drawing/2014/main" id="{5B1389A8-ADA2-244C-36F9-AFA5C0DD31FA}"/>
              </a:ext>
            </a:extLst>
          </p:cNvPr>
          <p:cNvSpPr>
            <a:spLocks noGrp="1"/>
          </p:cNvSpPr>
          <p:nvPr>
            <p:ph type="sldNum" sz="quarter" idx="12"/>
          </p:nvPr>
        </p:nvSpPr>
        <p:spPr/>
        <p:txBody>
          <a:bodyPr/>
          <a:lstStyle/>
          <a:p>
            <a:fld id="{B4A918BC-4D43-4B42-B3C0-E7EBE25E6AF0}" type="slidenum">
              <a:rPr lang="en-US" smtClean="0"/>
              <a:t>8</a:t>
            </a:fld>
            <a:endParaRPr lang="en-US"/>
          </a:p>
        </p:txBody>
      </p:sp>
    </p:spTree>
    <p:extLst>
      <p:ext uri="{BB962C8B-B14F-4D97-AF65-F5344CB8AC3E}">
        <p14:creationId xmlns:p14="http://schemas.microsoft.com/office/powerpoint/2010/main" val="1926111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AC655-74AC-238D-7D69-C8FB56699A5A}"/>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918EF494-F8EC-D73B-073F-F70C7E2705F9}"/>
              </a:ext>
            </a:extLst>
          </p:cNvPr>
          <p:cNvSpPr/>
          <p:nvPr/>
        </p:nvSpPr>
        <p:spPr>
          <a:xfrm rot="10800000">
            <a:off x="0" y="278692"/>
            <a:ext cx="12557051" cy="297712"/>
          </a:xfrm>
          <a:prstGeom prst="roundRect">
            <a:avLst/>
          </a:prstGeom>
          <a:solidFill>
            <a:srgbClr val="56AC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7E3ACDA7-E3FD-C3A8-2F6E-41C3F09962AA}"/>
              </a:ext>
            </a:extLst>
          </p:cNvPr>
          <p:cNvSpPr/>
          <p:nvPr/>
        </p:nvSpPr>
        <p:spPr>
          <a:xfrm rot="10800000">
            <a:off x="287077" y="0"/>
            <a:ext cx="12018335" cy="350874"/>
          </a:xfrm>
          <a:prstGeom prst="roundRect">
            <a:avLst/>
          </a:prstGeom>
          <a:solidFill>
            <a:srgbClr val="FEC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57F11893-F344-7E3A-E7B8-39FC383DE82C}"/>
              </a:ext>
            </a:extLst>
          </p:cNvPr>
          <p:cNvSpPr/>
          <p:nvPr/>
        </p:nvSpPr>
        <p:spPr>
          <a:xfrm rot="10800000">
            <a:off x="-170121" y="276446"/>
            <a:ext cx="12528696" cy="163029"/>
          </a:xfrm>
          <a:prstGeom prst="roundRect">
            <a:avLst/>
          </a:prstGeom>
          <a:solidFill>
            <a:srgbClr val="063A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8DFB0E91-EB7C-4616-9C97-903F47468D0C}"/>
              </a:ext>
            </a:extLst>
          </p:cNvPr>
          <p:cNvSpPr>
            <a:spLocks noGrp="1"/>
          </p:cNvSpPr>
          <p:nvPr>
            <p:ph type="title"/>
          </p:nvPr>
        </p:nvSpPr>
        <p:spPr>
          <a:xfrm>
            <a:off x="838200" y="618186"/>
            <a:ext cx="10515600" cy="1072502"/>
          </a:xfrm>
        </p:spPr>
        <p:txBody>
          <a:bodyPr/>
          <a:lstStyle/>
          <a:p>
            <a:r>
              <a:rPr lang="en-US" dirty="0"/>
              <a:t>Background</a:t>
            </a:r>
          </a:p>
        </p:txBody>
      </p:sp>
      <p:sp>
        <p:nvSpPr>
          <p:cNvPr id="2" name="Slide Number Placeholder 1">
            <a:extLst>
              <a:ext uri="{FF2B5EF4-FFF2-40B4-BE49-F238E27FC236}">
                <a16:creationId xmlns:a16="http://schemas.microsoft.com/office/drawing/2014/main" id="{B9FE5DC3-3568-C5A2-70E8-752942AADD24}"/>
              </a:ext>
            </a:extLst>
          </p:cNvPr>
          <p:cNvSpPr>
            <a:spLocks noGrp="1"/>
          </p:cNvSpPr>
          <p:nvPr>
            <p:ph type="sldNum" sz="quarter" idx="12"/>
          </p:nvPr>
        </p:nvSpPr>
        <p:spPr/>
        <p:txBody>
          <a:bodyPr/>
          <a:lstStyle/>
          <a:p>
            <a:fld id="{B4A918BC-4D43-4B42-B3C0-E7EBE25E6AF0}" type="slidenum">
              <a:rPr lang="en-US" smtClean="0"/>
              <a:t>9</a:t>
            </a:fld>
            <a:endParaRPr lang="en-US"/>
          </a:p>
        </p:txBody>
      </p:sp>
      <p:sp>
        <p:nvSpPr>
          <p:cNvPr id="14" name="Content Placeholder 13">
            <a:extLst>
              <a:ext uri="{FF2B5EF4-FFF2-40B4-BE49-F238E27FC236}">
                <a16:creationId xmlns:a16="http://schemas.microsoft.com/office/drawing/2014/main" id="{AF0A2AFC-D925-45DC-9B5B-8FC4BF9FBECB}"/>
              </a:ext>
            </a:extLst>
          </p:cNvPr>
          <p:cNvSpPr>
            <a:spLocks noGrp="1"/>
          </p:cNvSpPr>
          <p:nvPr>
            <p:ph idx="1"/>
          </p:nvPr>
        </p:nvSpPr>
        <p:spPr>
          <a:xfrm>
            <a:off x="838200" y="1825625"/>
            <a:ext cx="10515600" cy="2476744"/>
          </a:xfrm>
        </p:spPr>
        <p:txBody>
          <a:bodyPr/>
          <a:lstStyle/>
          <a:p>
            <a:r>
              <a:rPr lang="en-US" dirty="0"/>
              <a:t>Pain</a:t>
            </a:r>
          </a:p>
          <a:p>
            <a:pPr lvl="1"/>
            <a:r>
              <a:rPr lang="en-US" dirty="0"/>
              <a:t>Personal, individual</a:t>
            </a:r>
          </a:p>
          <a:p>
            <a:pPr lvl="1"/>
            <a:r>
              <a:rPr lang="en-US" dirty="0"/>
              <a:t>Influenced by emotions, coping mechanisms, history, culture, age</a:t>
            </a:r>
          </a:p>
          <a:p>
            <a:pPr lvl="1"/>
            <a:r>
              <a:rPr lang="en-US" dirty="0"/>
              <a:t>“Shame never made anyone less </a:t>
            </a:r>
            <a:r>
              <a:rPr lang="en-US" i="1" dirty="0"/>
              <a:t>pained</a:t>
            </a:r>
            <a:r>
              <a:rPr lang="en-US" dirty="0"/>
              <a:t>.”</a:t>
            </a:r>
          </a:p>
          <a:p>
            <a:r>
              <a:rPr lang="en-US" dirty="0"/>
              <a:t>Anxiety</a:t>
            </a:r>
          </a:p>
        </p:txBody>
      </p:sp>
      <p:sp>
        <p:nvSpPr>
          <p:cNvPr id="16" name="TextBox 15">
            <a:extLst>
              <a:ext uri="{FF2B5EF4-FFF2-40B4-BE49-F238E27FC236}">
                <a16:creationId xmlns:a16="http://schemas.microsoft.com/office/drawing/2014/main" id="{8B2F0926-1D09-A44D-EF66-076CC82DCB1C}"/>
              </a:ext>
            </a:extLst>
          </p:cNvPr>
          <p:cNvSpPr txBox="1"/>
          <p:nvPr/>
        </p:nvSpPr>
        <p:spPr>
          <a:xfrm>
            <a:off x="1242647" y="3974123"/>
            <a:ext cx="10515600" cy="1384995"/>
          </a:xfrm>
          <a:prstGeom prst="rect">
            <a:avLst/>
          </a:prstGeom>
          <a:noFill/>
        </p:spPr>
        <p:txBody>
          <a:bodyPr wrap="square" rtlCol="0">
            <a:spAutoFit/>
          </a:bodyPr>
          <a:lstStyle/>
          <a:p>
            <a:r>
              <a:rPr lang="en-US" sz="2800" dirty="0"/>
              <a:t>"</a:t>
            </a:r>
            <a:r>
              <a:rPr lang="en-US" sz="2800" i="1" dirty="0"/>
              <a:t>an abnormal and overwhelming sense of apprehension and fear often marked by physical signs ..., by doubt concerning the reality and nature of the threat, and by </a:t>
            </a:r>
            <a:r>
              <a:rPr lang="en-US" sz="2800" b="1" i="1" dirty="0"/>
              <a:t>self-doubt about one's capacity to cope with it</a:t>
            </a:r>
            <a:r>
              <a:rPr lang="en-US" sz="2800" dirty="0"/>
              <a:t>."</a:t>
            </a:r>
          </a:p>
        </p:txBody>
      </p:sp>
    </p:spTree>
    <p:extLst>
      <p:ext uri="{BB962C8B-B14F-4D97-AF65-F5344CB8AC3E}">
        <p14:creationId xmlns:p14="http://schemas.microsoft.com/office/powerpoint/2010/main" val="55458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2013 - 2022 Theme">
  <a:themeElements>
    <a:clrScheme name="Immunize Kansas">
      <a:dk1>
        <a:srgbClr val="3B64AF"/>
      </a:dk1>
      <a:lt1>
        <a:srgbClr val="FFFFFF"/>
      </a:lt1>
      <a:dk2>
        <a:srgbClr val="06397F"/>
      </a:dk2>
      <a:lt2>
        <a:srgbClr val="E8E8E8"/>
      </a:lt2>
      <a:accent1>
        <a:srgbClr val="EBF3F3"/>
      </a:accent1>
      <a:accent2>
        <a:srgbClr val="FEC00E"/>
      </a:accent2>
      <a:accent3>
        <a:srgbClr val="2A9E8E"/>
      </a:accent3>
      <a:accent4>
        <a:srgbClr val="0F9ED5"/>
      </a:accent4>
      <a:accent5>
        <a:srgbClr val="A02B93"/>
      </a:accent5>
      <a:accent6>
        <a:srgbClr val="4EA72E"/>
      </a:accent6>
      <a:hlink>
        <a:srgbClr val="467886"/>
      </a:hlink>
      <a:folHlink>
        <a:srgbClr val="96607D"/>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6d1eda5-15a7-4f09-988c-d2bd72b5765e">
      <Terms xmlns="http://schemas.microsoft.com/office/infopath/2007/PartnerControls"/>
    </lcf76f155ced4ddcb4097134ff3c332f>
    <TaxCatchAll xmlns="281eae90-9dcc-4c47-910d-25157e56b03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5FF2FABCFEFF479EDBC60E8A3234EE" ma:contentTypeVersion="21" ma:contentTypeDescription="Create a new document." ma:contentTypeScope="" ma:versionID="9644f28c862ace25ce59871204955fdf">
  <xsd:schema xmlns:xsd="http://www.w3.org/2001/XMLSchema" xmlns:xs="http://www.w3.org/2001/XMLSchema" xmlns:p="http://schemas.microsoft.com/office/2006/metadata/properties" xmlns:ns2="46d1eda5-15a7-4f09-988c-d2bd72b5765e" xmlns:ns3="281eae90-9dcc-4c47-910d-25157e56b03b" targetNamespace="http://schemas.microsoft.com/office/2006/metadata/properties" ma:root="true" ma:fieldsID="48df6197554a54af38fb5f4574dda842" ns2:_="" ns3:_="">
    <xsd:import namespace="46d1eda5-15a7-4f09-988c-d2bd72b5765e"/>
    <xsd:import namespace="281eae90-9dcc-4c47-910d-25157e56b0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3: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d1eda5-15a7-4f09-988c-d2bd72b576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2659d78-dd6a-4868-914f-2c1ebfb92a1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1eae90-9dcc-4c47-910d-25157e56b03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f681c220-b178-4af6-9829-9e469434edc1}" ma:internalName="TaxCatchAll" ma:showField="CatchAllData" ma:web="281eae90-9dcc-4c47-910d-25157e56b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8A6CCE-F924-4F6C-94DE-7E0AA0B669F1}">
  <ds:schemaRefs>
    <ds:schemaRef ds:uri="http://schemas.microsoft.com/sharepoint/v3/contenttype/forms"/>
  </ds:schemaRefs>
</ds:datastoreItem>
</file>

<file path=customXml/itemProps2.xml><?xml version="1.0" encoding="utf-8"?>
<ds:datastoreItem xmlns:ds="http://schemas.openxmlformats.org/officeDocument/2006/customXml" ds:itemID="{AEF61117-5396-43C3-A6D7-CC0E05B52138}">
  <ds:schemaRefs>
    <ds:schemaRef ds:uri="http://www.w3.org/XML/1998/namespace"/>
    <ds:schemaRef ds:uri="http://purl.org/dc/elements/1.1/"/>
    <ds:schemaRef ds:uri="http://purl.org/dc/dcmitype/"/>
    <ds:schemaRef ds:uri="http://schemas.openxmlformats.org/package/2006/metadata/core-properties"/>
    <ds:schemaRef ds:uri="46d1eda5-15a7-4f09-988c-d2bd72b5765e"/>
    <ds:schemaRef ds:uri="http://schemas.microsoft.com/office/2006/metadata/properties"/>
    <ds:schemaRef ds:uri="http://schemas.microsoft.com/office/2006/documentManagement/types"/>
    <ds:schemaRef ds:uri="http://purl.org/dc/terms/"/>
    <ds:schemaRef ds:uri="http://schemas.microsoft.com/office/infopath/2007/PartnerControls"/>
    <ds:schemaRef ds:uri="281eae90-9dcc-4c47-910d-25157e56b03b"/>
  </ds:schemaRefs>
</ds:datastoreItem>
</file>

<file path=customXml/itemProps3.xml><?xml version="1.0" encoding="utf-8"?>
<ds:datastoreItem xmlns:ds="http://schemas.openxmlformats.org/officeDocument/2006/customXml" ds:itemID="{4126943E-9806-4F33-ACF5-E866B04FE002}">
  <ds:schemaRefs>
    <ds:schemaRef ds:uri="281eae90-9dcc-4c47-910d-25157e56b03b"/>
    <ds:schemaRef ds:uri="46d1eda5-15a7-4f09-988c-d2bd72b5765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320</TotalTime>
  <Words>2505</Words>
  <Application>Microsoft Office PowerPoint</Application>
  <PresentationFormat>Widescreen</PresentationFormat>
  <Paragraphs>282</Paragraphs>
  <Slides>38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Aptos</vt:lpstr>
      <vt:lpstr>Aptos Display</vt:lpstr>
      <vt:lpstr>Arial</vt:lpstr>
      <vt:lpstr>Calibri</vt:lpstr>
      <vt:lpstr>Calibri Light</vt:lpstr>
      <vt:lpstr>Office 2013 - 2022 Theme</vt:lpstr>
      <vt:lpstr>Reducing Vaccination Pain &amp; Anxiety in Children</vt:lpstr>
      <vt:lpstr>PowerPoint Presentation</vt:lpstr>
      <vt:lpstr>PRIME® Policies</vt:lpstr>
      <vt:lpstr>Disclosures</vt:lpstr>
      <vt:lpstr>PowerPoint Presentation</vt:lpstr>
      <vt:lpstr>Objectives: Regarding the management of pain and anxiety for children undergoing a vaccination visit, the learner will be able to: </vt:lpstr>
      <vt:lpstr>Introductory notes</vt:lpstr>
      <vt:lpstr>Outline of today’s 30-minute webinar</vt:lpstr>
      <vt:lpstr>Background</vt:lpstr>
      <vt:lpstr>Importance</vt:lpstr>
      <vt:lpstr>World Health Organization guidance</vt:lpstr>
      <vt:lpstr>Let’s play “Test the Moderator!” True or False?</vt:lpstr>
      <vt:lpstr>Outline of today’s 30-minute webinar</vt:lpstr>
      <vt:lpstr>Assessment</vt:lpstr>
      <vt:lpstr>PowerPoint Presentation</vt:lpstr>
      <vt:lpstr>Self-report to assess &amp; manage pain</vt:lpstr>
      <vt:lpstr>Outline of today’s 30-minute webinar</vt:lpstr>
      <vt:lpstr>Vaccination-related syncope</vt:lpstr>
      <vt:lpstr>Preventing vaccination-related syncope</vt:lpstr>
      <vt:lpstr>Let’s play “Test the Moderator!” TRUE or FALSE?</vt:lpstr>
      <vt:lpstr>Outline of today’s 30-minute webinar</vt:lpstr>
      <vt:lpstr>What families can do before the visit</vt:lpstr>
      <vt:lpstr>Preview the visit</vt:lpstr>
      <vt:lpstr>Bring supportive items</vt:lpstr>
      <vt:lpstr>Topical analgesia</vt:lpstr>
      <vt:lpstr>Topical analgesia downsides</vt:lpstr>
      <vt:lpstr>Outline of today’s 30-minute webinar</vt:lpstr>
      <vt:lpstr>Easy + free = Routine</vt:lpstr>
      <vt:lpstr>Question for moderator: Have you seen this parent behavior?</vt:lpstr>
      <vt:lpstr>Easy + free = Routine</vt:lpstr>
      <vt:lpstr>Comfort positioning</vt:lpstr>
      <vt:lpstr>Distraction for older children &amp; adolescents</vt:lpstr>
      <vt:lpstr>More advanced</vt:lpstr>
      <vt:lpstr>Outline of today’s 30-minute webinar</vt:lpstr>
      <vt:lpstr>Five Key Resources (links in the IKC online module)</vt:lpstr>
      <vt:lpstr>Wrap up</vt:lpstr>
      <vt:lpstr>x</vt:lpstr>
      <vt:lpstr>Credit Center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Sharon Humiston</dc:creator>
  <cp:lastModifiedBy>Greg Gwynn</cp:lastModifiedBy>
  <cp:revision>12</cp:revision>
  <dcterms:created xsi:type="dcterms:W3CDTF">2026-06-17T12:00:39Z</dcterms:created>
  <dcterms:modified xsi:type="dcterms:W3CDTF">2026-06-30T20:49:42Z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0x0101005F5FF2FABCFEFF479EDBC60E8A3234EE</vt:lpwstr>
  </property>
  <property fmtid="{D5CDD505-2E9C-101B-9397-08002B2CF9AE}" pid="3" name="MediaServiceImageTags">
    <vt:lpwstr/>
  </property>
</Properties>
</file>