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1193" r:id="rId2"/>
    <p:sldId id="300" r:id="rId3"/>
    <p:sldId id="1160" r:id="rId4"/>
    <p:sldId id="1149" r:id="rId5"/>
    <p:sldId id="313" r:id="rId6"/>
    <p:sldId id="258" r:id="rId7"/>
    <p:sldId id="259" r:id="rId8"/>
    <p:sldId id="260" r:id="rId9"/>
    <p:sldId id="263" r:id="rId10"/>
    <p:sldId id="264" r:id="rId11"/>
    <p:sldId id="261" r:id="rId12"/>
    <p:sldId id="262" r:id="rId13"/>
    <p:sldId id="265" r:id="rId14"/>
    <p:sldId id="266" r:id="rId15"/>
    <p:sldId id="267" r:id="rId16"/>
    <p:sldId id="268" r:id="rId17"/>
    <p:sldId id="274" r:id="rId18"/>
    <p:sldId id="269" r:id="rId19"/>
    <p:sldId id="275" r:id="rId20"/>
    <p:sldId id="270" r:id="rId21"/>
    <p:sldId id="276" r:id="rId22"/>
    <p:sldId id="271" r:id="rId23"/>
    <p:sldId id="272" r:id="rId24"/>
    <p:sldId id="277" r:id="rId25"/>
    <p:sldId id="281" r:id="rId26"/>
    <p:sldId id="286" r:id="rId27"/>
    <p:sldId id="294" r:id="rId28"/>
    <p:sldId id="1165" r:id="rId29"/>
    <p:sldId id="1166" r:id="rId30"/>
    <p:sldId id="1167" r:id="rId31"/>
    <p:sldId id="1168" r:id="rId32"/>
    <p:sldId id="1169" r:id="rId33"/>
    <p:sldId id="293" r:id="rId34"/>
    <p:sldId id="278" r:id="rId35"/>
    <p:sldId id="296" r:id="rId36"/>
    <p:sldId id="283" r:id="rId37"/>
    <p:sldId id="287" r:id="rId38"/>
    <p:sldId id="279" r:id="rId39"/>
    <p:sldId id="295" r:id="rId40"/>
    <p:sldId id="285" r:id="rId41"/>
    <p:sldId id="290" r:id="rId42"/>
    <p:sldId id="288" r:id="rId43"/>
    <p:sldId id="282" r:id="rId44"/>
    <p:sldId id="289" r:id="rId45"/>
    <p:sldId id="284" r:id="rId46"/>
    <p:sldId id="280" r:id="rId47"/>
    <p:sldId id="119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1" d="100"/>
          <a:sy n="91" d="100"/>
        </p:scale>
        <p:origin x="7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FC64A-F165-49A9-B4E3-F8E631933656}" type="datetimeFigureOut">
              <a:rPr lang="en-US" smtClean="0"/>
              <a:t>6/30/2026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05DE18-6FDB-4399-B4B4-D86DB2A5D45E}" type="slidenum">
              <a:rPr lang="en-US" smtClean="0"/>
              <a:t>‹#›</a:t>
            </a:fld>
            <a:endParaRPr lang="en-US"/>
          </a:p>
        </p:txBody>
      </p:sp>
    </p:spTree>
    <p:extLst>
      <p:ext uri="{BB962C8B-B14F-4D97-AF65-F5344CB8AC3E}">
        <p14:creationId xmlns:p14="http://schemas.microsoft.com/office/powerpoint/2010/main" val="3423407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mc.ncbi.nlm.nih.gov/articles/PMC325865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mc.ncbi.nlm.nih.gov/articles/PMC325865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Imagine it this way</a:t>
            </a:r>
            <a:endParaRPr lang="en-US"/>
          </a:p>
          <a:p>
            <a:r>
              <a:rPr lang="en-US">
                <a:effectLst/>
              </a:rPr>
              <a:t>The </a:t>
            </a:r>
            <a:r>
              <a:rPr lang="en-US" b="1">
                <a:effectLst/>
              </a:rPr>
              <a:t>human cell </a:t>
            </a:r>
            <a:r>
              <a:rPr lang="en-US">
                <a:effectLst/>
              </a:rPr>
              <a:t>is like a home that the </a:t>
            </a:r>
            <a:r>
              <a:rPr lang="en-US" b="1">
                <a:effectLst/>
              </a:rPr>
              <a:t>virus</a:t>
            </a:r>
            <a:r>
              <a:rPr lang="en-US">
                <a:effectLst/>
              </a:rPr>
              <a:t> is trying to break into using its "key" -- the </a:t>
            </a:r>
            <a:r>
              <a:rPr lang="en-US" b="1">
                <a:effectLst/>
              </a:rPr>
              <a:t>fusion protein</a:t>
            </a:r>
            <a:r>
              <a:rPr lang="en-US">
                <a:effectLst/>
              </a:rPr>
              <a:t> on its surface.</a:t>
            </a:r>
            <a:endParaRPr lang="en-US"/>
          </a:p>
          <a:p>
            <a:r>
              <a:rPr lang="en-US">
                <a:effectLst/>
              </a:rPr>
              <a:t>The </a:t>
            </a:r>
            <a:r>
              <a:rPr lang="en-US" b="1">
                <a:effectLst/>
              </a:rPr>
              <a:t>antibody</a:t>
            </a:r>
            <a:r>
              <a:rPr lang="en-US">
                <a:effectLst/>
              </a:rPr>
              <a:t> is like a cap that gets glued onto the key, so the key doesn't work anymore! Also, the antibody alerts the authorities (</a:t>
            </a:r>
            <a:r>
              <a:rPr lang="en-US" b="1">
                <a:effectLst/>
              </a:rPr>
              <a:t>immune cells</a:t>
            </a:r>
            <a:r>
              <a:rPr lang="en-US">
                <a:effectLst/>
              </a:rPr>
              <a:t>) to come and get rid of the virus.</a:t>
            </a:r>
            <a:endParaRPr lang="en-US"/>
          </a:p>
          <a:p>
            <a:r>
              <a:rPr lang="en-US">
                <a:effectLst/>
              </a:rPr>
              <a:t>In short: </a:t>
            </a:r>
            <a:r>
              <a:rPr lang="en-US" b="1">
                <a:effectLst/>
              </a:rPr>
              <a:t>RSV antibodies prevent infection by attaching to the virus's fusion protein. This stops the virus from entering and infecting airway cells.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493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Full name?</a:t>
            </a:r>
            <a:r>
              <a:rPr lang="en-US">
                <a:effectLst/>
              </a:rPr>
              <a:t> </a:t>
            </a:r>
            <a:r>
              <a:rPr lang="en-US" sz="1200" kern="1200">
                <a:solidFill>
                  <a:schemeClr val="tx1"/>
                </a:solidFill>
                <a:effectLst/>
                <a:latin typeface="+mn-lt"/>
                <a:ea typeface="+mn-ea"/>
                <a:cs typeface="+mn-cs"/>
              </a:rPr>
              <a:t>Nirsevimab (Beyfortus, Sanofi) or clesrovimab (Enflonsia, Merck)</a:t>
            </a:r>
            <a:endParaRPr lang="en-US"/>
          </a:p>
          <a:p>
            <a:r>
              <a:rPr lang="en-US" b="1">
                <a:effectLst/>
              </a:rPr>
              <a:t>What?</a:t>
            </a:r>
            <a:endParaRPr lang="en-US"/>
          </a:p>
          <a:p>
            <a:pPr lvl="1"/>
            <a:r>
              <a:rPr lang="en-US" sz="1200" kern="1200">
                <a:solidFill>
                  <a:schemeClr val="tx1"/>
                </a:solidFill>
                <a:effectLst/>
                <a:latin typeface="+mn-lt"/>
                <a:ea typeface="+mn-ea"/>
                <a:cs typeface="+mn-cs"/>
              </a:rPr>
              <a:t>They are laboratory-made antibodies, to be given </a:t>
            </a:r>
            <a:r>
              <a:rPr lang="en-US" sz="1200" i="1" kern="1200">
                <a:solidFill>
                  <a:schemeClr val="tx1"/>
                </a:solidFill>
                <a:effectLst/>
                <a:latin typeface="+mn-lt"/>
                <a:ea typeface="+mn-ea"/>
                <a:cs typeface="+mn-cs"/>
              </a:rPr>
              <a:t>before</a:t>
            </a:r>
            <a:r>
              <a:rPr lang="en-US" sz="1200" kern="1200">
                <a:solidFill>
                  <a:schemeClr val="tx1"/>
                </a:solidFill>
                <a:effectLst/>
                <a:latin typeface="+mn-lt"/>
                <a:ea typeface="+mn-ea"/>
                <a:cs typeface="+mn-cs"/>
              </a:rPr>
              <a:t> exposure to RSV.</a:t>
            </a:r>
            <a:endParaRPr lang="en-US"/>
          </a:p>
          <a:p>
            <a:pPr lvl="1"/>
            <a:r>
              <a:rPr lang="en-US" sz="1200" kern="1200">
                <a:solidFill>
                  <a:schemeClr val="tx1"/>
                </a:solidFill>
                <a:effectLst/>
                <a:latin typeface="+mn-lt"/>
                <a:ea typeface="+mn-ea"/>
                <a:cs typeface="+mn-cs"/>
              </a:rPr>
              <a:t>They are called "monoclonal," meaning that the products are only RSV antibodies. Antibodies against other viruses are NOT included.</a:t>
            </a:r>
            <a:endParaRPr lang="en-US"/>
          </a:p>
          <a:p>
            <a:pPr lvl="1"/>
            <a:r>
              <a:rPr lang="en-US" sz="1200" kern="1200">
                <a:solidFill>
                  <a:schemeClr val="tx1"/>
                </a:solidFill>
                <a:effectLst/>
                <a:latin typeface="+mn-lt"/>
                <a:ea typeface="+mn-ea"/>
                <a:cs typeface="+mn-cs"/>
              </a:rPr>
              <a:t>Other monoclonal antibodies are used to treat autoimmune diseases, cancer, other infections, and much more.</a:t>
            </a:r>
            <a:endParaRPr lang="en-US"/>
          </a:p>
          <a:p>
            <a:r>
              <a:rPr lang="en-US" b="1">
                <a:effectLst/>
              </a:rPr>
              <a:t>When?</a:t>
            </a:r>
            <a:r>
              <a:rPr lang="en-US">
                <a:effectLst/>
              </a:rPr>
              <a:t> These start to work as soon as they're injected. Because the RSV season is different in some states and in some years, the exact timing for the injection can vary. In most states and in most years, these antibodies are given from October through March. </a:t>
            </a:r>
            <a:endParaRPr lang="en-US"/>
          </a:p>
          <a:p>
            <a:r>
              <a:rPr lang="en-US" sz="1200" b="1" kern="1200">
                <a:solidFill>
                  <a:schemeClr val="tx1"/>
                </a:solidFill>
                <a:effectLst/>
                <a:latin typeface="+mn-lt"/>
                <a:ea typeface="+mn-ea"/>
                <a:cs typeface="+mn-cs"/>
              </a:rPr>
              <a:t>How long do they last? </a:t>
            </a:r>
            <a:r>
              <a:rPr lang="en-US" sz="1200" kern="1200">
                <a:solidFill>
                  <a:schemeClr val="tx1"/>
                </a:solidFill>
                <a:effectLst/>
                <a:latin typeface="+mn-lt"/>
                <a:ea typeface="+mn-ea"/>
                <a:cs typeface="+mn-cs"/>
              </a:rPr>
              <a:t>One dose can protect infants for 5 months. This is the length of an average RSV season.</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75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mAb</a:t>
            </a:r>
            <a:r>
              <a:rPr lang="en-US"/>
              <a:t> needed for #1 and #3</a:t>
            </a:r>
          </a:p>
          <a:p>
            <a:r>
              <a:rPr lang="en-US"/>
              <a:t>The infant in #2 is too old for routine 1</a:t>
            </a:r>
            <a:r>
              <a:rPr lang="en-US" baseline="30000"/>
              <a:t>st</a:t>
            </a:r>
            <a:r>
              <a:rPr lang="en-US"/>
              <a:t> season dose and does not meet criteria for 2</a:t>
            </a:r>
            <a:r>
              <a:rPr lang="en-US" baseline="30000"/>
              <a:t>nd</a:t>
            </a:r>
            <a:r>
              <a:rPr lang="en-US"/>
              <a:t> season dose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9032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576D-43B3-E5B4-DF4F-2B1CC748F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686A1-C457-CC8D-C982-4B5EA3081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34735-8236-25BB-A4E1-744668415E07}"/>
              </a:ext>
            </a:extLst>
          </p:cNvPr>
          <p:cNvSpPr>
            <a:spLocks noGrp="1"/>
          </p:cNvSpPr>
          <p:nvPr>
            <p:ph type="body" idx="1"/>
          </p:nvPr>
        </p:nvSpPr>
        <p:spPr/>
        <p:txBody>
          <a:bodyPr/>
          <a:lstStyle/>
          <a:p>
            <a:r>
              <a:rPr lang="en-US" err="1"/>
              <a:t>mAb</a:t>
            </a:r>
            <a:r>
              <a:rPr lang="en-US"/>
              <a:t> needed for #1 and #3</a:t>
            </a:r>
          </a:p>
          <a:p>
            <a:r>
              <a:rPr lang="en-US"/>
              <a:t>The infant in #2 is too old for routine 1</a:t>
            </a:r>
            <a:r>
              <a:rPr lang="en-US" baseline="30000"/>
              <a:t>st</a:t>
            </a:r>
            <a:r>
              <a:rPr lang="en-US"/>
              <a:t> season dose and does not meet criteria for 2</a:t>
            </a:r>
            <a:r>
              <a:rPr lang="en-US" baseline="30000"/>
              <a:t>nd</a:t>
            </a:r>
            <a:r>
              <a:rPr lang="en-US"/>
              <a:t> season dose</a:t>
            </a:r>
          </a:p>
        </p:txBody>
      </p:sp>
      <p:sp>
        <p:nvSpPr>
          <p:cNvPr id="4" name="Slide Number Placeholder 3">
            <a:extLst>
              <a:ext uri="{FF2B5EF4-FFF2-40B4-BE49-F238E27FC236}">
                <a16:creationId xmlns:a16="http://schemas.microsoft.com/office/drawing/2014/main" id="{4B03CD9F-FE1F-FE46-881B-60BBF02B1B6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9640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23754-9D16-6930-E4FE-AA1CED6D5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836EE-A8A9-62A7-9716-8D48FAED8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8A91A-73C5-3E9E-CF75-C0C3FB6466D6}"/>
              </a:ext>
            </a:extLst>
          </p:cNvPr>
          <p:cNvSpPr>
            <a:spLocks noGrp="1"/>
          </p:cNvSpPr>
          <p:nvPr>
            <p:ph type="body" idx="1"/>
          </p:nvPr>
        </p:nvSpPr>
        <p:spPr/>
        <p:txBody>
          <a:bodyPr/>
          <a:lstStyle/>
          <a:p>
            <a:r>
              <a:rPr lang="en-US" err="1"/>
              <a:t>mAb</a:t>
            </a:r>
            <a:r>
              <a:rPr lang="en-US"/>
              <a:t> needed for #1 and #3</a:t>
            </a:r>
          </a:p>
          <a:p>
            <a:r>
              <a:rPr lang="en-US"/>
              <a:t>The infant in #2 is too old for routine 1</a:t>
            </a:r>
            <a:r>
              <a:rPr lang="en-US" baseline="30000"/>
              <a:t>st</a:t>
            </a:r>
            <a:r>
              <a:rPr lang="en-US"/>
              <a:t> season dose and does not meet criteria for 2</a:t>
            </a:r>
            <a:r>
              <a:rPr lang="en-US" baseline="30000"/>
              <a:t>nd</a:t>
            </a:r>
            <a:r>
              <a:rPr lang="en-US"/>
              <a:t> season dose</a:t>
            </a:r>
          </a:p>
        </p:txBody>
      </p:sp>
      <p:sp>
        <p:nvSpPr>
          <p:cNvPr id="4" name="Slide Number Placeholder 3">
            <a:extLst>
              <a:ext uri="{FF2B5EF4-FFF2-40B4-BE49-F238E27FC236}">
                <a16:creationId xmlns:a16="http://schemas.microsoft.com/office/drawing/2014/main" id="{83840AB8-CE51-9573-349C-F8E877F5D2C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828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FAC7E-287A-CBD0-B43D-DB4F46A01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1843A-CD3A-2EC8-7898-901F9AE78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68306-C61A-84A8-2050-7A015099488B}"/>
              </a:ext>
            </a:extLst>
          </p:cNvPr>
          <p:cNvSpPr>
            <a:spLocks noGrp="1"/>
          </p:cNvSpPr>
          <p:nvPr>
            <p:ph type="body" idx="1"/>
          </p:nvPr>
        </p:nvSpPr>
        <p:spPr/>
        <p:txBody>
          <a:bodyPr/>
          <a:lstStyle/>
          <a:p>
            <a:r>
              <a:rPr lang="en-US" err="1"/>
              <a:t>mAb</a:t>
            </a:r>
            <a:r>
              <a:rPr lang="en-US"/>
              <a:t> needed for #1 and #3</a:t>
            </a:r>
          </a:p>
          <a:p>
            <a:r>
              <a:rPr lang="en-US"/>
              <a:t>The infant in #2 is too old for routine 1</a:t>
            </a:r>
            <a:r>
              <a:rPr lang="en-US" baseline="30000"/>
              <a:t>st</a:t>
            </a:r>
            <a:r>
              <a:rPr lang="en-US"/>
              <a:t> season dose and does not meet criteria for 2</a:t>
            </a:r>
            <a:r>
              <a:rPr lang="en-US" baseline="30000"/>
              <a:t>nd</a:t>
            </a:r>
            <a:r>
              <a:rPr lang="en-US"/>
              <a:t> season dose</a:t>
            </a:r>
          </a:p>
        </p:txBody>
      </p:sp>
      <p:sp>
        <p:nvSpPr>
          <p:cNvPr id="4" name="Slide Number Placeholder 3">
            <a:extLst>
              <a:ext uri="{FF2B5EF4-FFF2-40B4-BE49-F238E27FC236}">
                <a16:creationId xmlns:a16="http://schemas.microsoft.com/office/drawing/2014/main" id="{CA0D86CB-3FA5-D12E-5743-8974B093404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8379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0946-659A-4E1A-4332-001FC5A25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DF395-E77A-9551-7A19-9A643F551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1DDED-F3FC-DC1E-B0F1-7971E7746EF7}"/>
              </a:ext>
            </a:extLst>
          </p:cNvPr>
          <p:cNvSpPr>
            <a:spLocks noGrp="1"/>
          </p:cNvSpPr>
          <p:nvPr>
            <p:ph type="body" idx="1"/>
          </p:nvPr>
        </p:nvSpPr>
        <p:spPr/>
        <p:txBody>
          <a:bodyPr/>
          <a:lstStyle/>
          <a:p>
            <a:r>
              <a:rPr lang="en-US" err="1"/>
              <a:t>mAb</a:t>
            </a:r>
            <a:r>
              <a:rPr lang="en-US"/>
              <a:t> needed for #1 and #3</a:t>
            </a:r>
          </a:p>
          <a:p>
            <a:r>
              <a:rPr lang="en-US"/>
              <a:t>The infant in #2 is too old for routine 1</a:t>
            </a:r>
            <a:r>
              <a:rPr lang="en-US" baseline="30000"/>
              <a:t>st</a:t>
            </a:r>
            <a:r>
              <a:rPr lang="en-US"/>
              <a:t> season dose and does not meet criteria for 2</a:t>
            </a:r>
            <a:r>
              <a:rPr lang="en-US" baseline="30000"/>
              <a:t>nd</a:t>
            </a:r>
            <a:r>
              <a:rPr lang="en-US"/>
              <a:t> season dose</a:t>
            </a:r>
          </a:p>
        </p:txBody>
      </p:sp>
      <p:sp>
        <p:nvSpPr>
          <p:cNvPr id="4" name="Slide Number Placeholder 3">
            <a:extLst>
              <a:ext uri="{FF2B5EF4-FFF2-40B4-BE49-F238E27FC236}">
                <a16:creationId xmlns:a16="http://schemas.microsoft.com/office/drawing/2014/main" id="{0DB26CE6-51E0-07F6-A6F6-2AF5EC3817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2597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0DF03-4AF2-CDBA-E934-2AF5B70E1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4D109-693B-0FA0-171C-396073C2D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34317-5FDA-0A6C-9382-D5323E0AFBE3}"/>
              </a:ext>
            </a:extLst>
          </p:cNvPr>
          <p:cNvSpPr>
            <a:spLocks noGrp="1"/>
          </p:cNvSpPr>
          <p:nvPr>
            <p:ph type="body" idx="1"/>
          </p:nvPr>
        </p:nvSpPr>
        <p:spPr/>
        <p:txBody>
          <a:bodyPr/>
          <a:lstStyle/>
          <a:p>
            <a:r>
              <a:rPr lang="en-US" err="1"/>
              <a:t>mAb</a:t>
            </a:r>
            <a:r>
              <a:rPr lang="en-US"/>
              <a:t> needed for #1 and #3</a:t>
            </a:r>
          </a:p>
          <a:p>
            <a:r>
              <a:rPr lang="en-US"/>
              <a:t>The infant in #2 is too old for routine 1</a:t>
            </a:r>
            <a:r>
              <a:rPr lang="en-US" baseline="30000"/>
              <a:t>st</a:t>
            </a:r>
            <a:r>
              <a:rPr lang="en-US"/>
              <a:t> season dose and does not meet criteria for 2</a:t>
            </a:r>
            <a:r>
              <a:rPr lang="en-US" baseline="30000"/>
              <a:t>nd</a:t>
            </a:r>
            <a:r>
              <a:rPr lang="en-US"/>
              <a:t> season dose</a:t>
            </a:r>
          </a:p>
        </p:txBody>
      </p:sp>
      <p:sp>
        <p:nvSpPr>
          <p:cNvPr id="4" name="Slide Number Placeholder 3">
            <a:extLst>
              <a:ext uri="{FF2B5EF4-FFF2-40B4-BE49-F238E27FC236}">
                <a16:creationId xmlns:a16="http://schemas.microsoft.com/office/drawing/2014/main" id="{818CF8A9-B482-FD68-C781-FD19775CE89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1442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Another way to get antibodies specific for RSV into an infant's bloodstream is by vaccinating the mother during pregnancy. Then, during the pregnancy, the RSV antibodies that she develops will pass to the unborn infant through the placenta.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There are three, FDA-licensed RSV vaccines available in the U.S. but only one is licensed for used during pregnancy.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230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During the COVID-19 epidemic, schools and daycare centers were closed and people took precautions to prevent the spread of respiratory disease. RSV rates were very low. When the world returned to normal, RSV again spiked.</a:t>
            </a:r>
            <a:endParaRPr lang="en-US"/>
          </a:p>
          <a:p>
            <a:r>
              <a:rPr lang="en-US">
                <a:effectLst/>
              </a:rPr>
              <a:t>Since 2023, when preventive measures became available, the rate of RSV-associated hospitalizations among infants (age less than 1 year) has trended downward as shown below. Is this just an uncanny coincidence or are the preventive measures working?</a:t>
            </a:r>
          </a:p>
          <a:p>
            <a:endParaRPr lang="en-US">
              <a:effectLst/>
            </a:endParaRPr>
          </a:p>
          <a:p>
            <a:r>
              <a:rPr lang="en-US" sz="1200" b="1" i="0" kern="1200">
                <a:solidFill>
                  <a:schemeClr val="tx1"/>
                </a:solidFill>
                <a:effectLst/>
                <a:latin typeface="+mn-lt"/>
                <a:ea typeface="+mn-ea"/>
                <a:cs typeface="+mn-cs"/>
              </a:rPr>
              <a:t>FROM JAMA PEDIATRICS:</a:t>
            </a:r>
            <a:r>
              <a:rPr lang="en-US" sz="1200" b="0" i="0" kern="1200">
                <a:solidFill>
                  <a:schemeClr val="tx1"/>
                </a:solidFill>
                <a:effectLst/>
                <a:latin typeface="+mn-lt"/>
                <a:ea typeface="+mn-ea"/>
                <a:cs typeface="+mn-cs"/>
              </a:rPr>
              <a:t> Based on a test-negative case-control analysis, nirsevimab effectiveness was 81% and maternal vaccine effectiveness was 70% against RSV hospitalizations. Using population-based surveillance data, RSV hospitalization rates in 2024-2025 were reduced by an estimated 41% to 51% among newborns and infants aged 0 to 11 months compared to 2017-2020 rates or estimated expected rates in 2024-2025; the highest reduction of 56% to 63% occurred in newborns and infants aged 0 to 2 months.</a:t>
            </a:r>
          </a:p>
          <a:p>
            <a:r>
              <a:rPr lang="en-US" sz="1200" b="1" i="0" kern="1200">
                <a:solidFill>
                  <a:schemeClr val="tx1"/>
                </a:solidFill>
                <a:effectLst/>
                <a:latin typeface="+mn-lt"/>
                <a:ea typeface="+mn-ea"/>
                <a:cs typeface="+mn-cs"/>
              </a:rPr>
              <a:t>Meaning</a:t>
            </a:r>
            <a:r>
              <a:rPr lang="en-US" sz="1200" b="0" i="0" kern="1200">
                <a:solidFill>
                  <a:schemeClr val="tx1"/>
                </a:solidFill>
                <a:effectLst/>
                <a:latin typeface="+mn-lt"/>
                <a:ea typeface="+mn-ea"/>
                <a:cs typeface="+mn-cs"/>
              </a:rPr>
              <a:t>  Pediatric RSV prevention products are effective and reduced the burden of RSV-associated hospitalizations in newborns and infants during 2024-2025.</a:t>
            </a:r>
          </a:p>
          <a:p>
            <a:r>
              <a:rPr lang="en-US" sz="1200" b="0" i="0" kern="1200">
                <a:solidFill>
                  <a:schemeClr val="tx1"/>
                </a:solidFill>
                <a:effectLst/>
                <a:latin typeface="+mn-lt"/>
                <a:ea typeface="+mn-ea"/>
                <a:cs typeface="+mn-cs"/>
              </a:rPr>
              <a:t>https://</a:t>
            </a:r>
            <a:r>
              <a:rPr lang="en-US" sz="1200" b="0" i="0" kern="1200" err="1">
                <a:solidFill>
                  <a:schemeClr val="tx1"/>
                </a:solidFill>
                <a:effectLst/>
                <a:latin typeface="+mn-lt"/>
                <a:ea typeface="+mn-ea"/>
                <a:cs typeface="+mn-cs"/>
              </a:rPr>
              <a:t>jamanetwork.com</a:t>
            </a:r>
            <a:r>
              <a:rPr lang="en-US" sz="1200" b="0" i="0" kern="1200">
                <a:solidFill>
                  <a:schemeClr val="tx1"/>
                </a:solidFill>
                <a:effectLst/>
                <a:latin typeface="+mn-lt"/>
                <a:ea typeface="+mn-ea"/>
                <a:cs typeface="+mn-cs"/>
              </a:rPr>
              <a:t>/journals/</a:t>
            </a:r>
            <a:r>
              <a:rPr lang="en-US" sz="1200" b="0" i="0" kern="1200" err="1">
                <a:solidFill>
                  <a:schemeClr val="tx1"/>
                </a:solidFill>
                <a:effectLst/>
                <a:latin typeface="+mn-lt"/>
                <a:ea typeface="+mn-ea"/>
                <a:cs typeface="+mn-cs"/>
              </a:rPr>
              <a:t>jamapediatrics</a:t>
            </a:r>
            <a:r>
              <a:rPr lang="en-US" sz="1200" b="0" i="0" kern="1200">
                <a:solidFill>
                  <a:schemeClr val="tx1"/>
                </a:solidFill>
                <a:effectLst/>
                <a:latin typeface="+mn-lt"/>
                <a:ea typeface="+mn-ea"/>
                <a:cs typeface="+mn-cs"/>
              </a:rPr>
              <a:t>/article-abstract/2843213</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047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06090" rtl="0" eaLnBrk="1" fontAlgn="auto" latinLnBrk="0" hangingPunct="1">
              <a:lnSpc>
                <a:spcPct val="100000"/>
              </a:lnSpc>
              <a:spcBef>
                <a:spcPts val="0"/>
              </a:spcBef>
              <a:spcAft>
                <a:spcPts val="0"/>
              </a:spcAft>
              <a:buClrTx/>
              <a:buSzTx/>
              <a:buFontTx/>
              <a:buNone/>
              <a:tabLst/>
              <a:defRPr/>
            </a:pPr>
            <a:fld id="{57BD2DD0-6DBF-4DAE-A55B-50B9089C43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09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9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ffectLst/>
              </a:rPr>
              <a:t>Most infants infected with RSV for the first time develop upper respiratory tract symptoms and </a:t>
            </a:r>
            <a:r>
              <a:rPr lang="en-US" b="1">
                <a:effectLst/>
              </a:rPr>
              <a:t>20 to 30% develop lower tract disease</a:t>
            </a:r>
            <a:r>
              <a:rPr lang="en-US">
                <a:effectLst/>
              </a:rPr>
              <a:t> such as bronchiolitis or pneumonia. This is a huge problem because almost all children are infected by RSV in the 1st 24 months of life.</a:t>
            </a:r>
            <a:endParaRPr lang="en-US"/>
          </a:p>
          <a:p>
            <a:pPr marL="171450" indent="-171450">
              <a:buFont typeface="Arial" panose="020B0604020202020204" pitchFamily="34" charset="0"/>
              <a:buChar char="•"/>
            </a:pPr>
            <a:r>
              <a:rPr lang="en-US">
                <a:effectLst/>
              </a:rPr>
              <a:t>Before RSV infection prevention was available, approximately </a:t>
            </a:r>
            <a:r>
              <a:rPr lang="en-US" b="1">
                <a:effectLst/>
              </a:rPr>
              <a:t>1 to 3% </a:t>
            </a:r>
            <a:r>
              <a:rPr lang="en-US">
                <a:effectLst/>
              </a:rPr>
              <a:t>of all children in the U.S. were </a:t>
            </a:r>
            <a:r>
              <a:rPr lang="en-US" b="1">
                <a:effectLst/>
              </a:rPr>
              <a:t>hospitalized for RSV</a:t>
            </a:r>
            <a:r>
              <a:rPr lang="en-US">
                <a:effectLst/>
              </a:rPr>
              <a:t> in the 1st 12 months of life.</a:t>
            </a:r>
            <a:endParaRPr lang="en-US"/>
          </a:p>
          <a:p>
            <a:pPr marL="171450" indent="-171450">
              <a:buFont typeface="Arial" panose="020B0604020202020204" pitchFamily="34" charset="0"/>
              <a:buChar char="•"/>
            </a:pPr>
            <a:r>
              <a:rPr lang="en-US" b="1">
                <a:effectLst/>
              </a:rPr>
              <a:t>Humans</a:t>
            </a:r>
            <a:r>
              <a:rPr lang="en-US">
                <a:effectLst/>
              </a:rPr>
              <a:t> are the only source of RSV infection.</a:t>
            </a:r>
            <a:endParaRPr lang="en-US"/>
          </a:p>
          <a:p>
            <a:pPr marL="171450" indent="-171450">
              <a:buFont typeface="Arial" panose="020B0604020202020204" pitchFamily="34" charset="0"/>
              <a:buChar char="•"/>
            </a:pPr>
            <a:r>
              <a:rPr lang="en-US"/>
              <a:t>RSV can be </a:t>
            </a:r>
            <a:r>
              <a:rPr lang="en-US" b="1"/>
              <a:t>transmitted before, during, and after</a:t>
            </a:r>
            <a:r>
              <a:rPr lang="en-US"/>
              <a:t> the symptomatic phase.</a:t>
            </a:r>
          </a:p>
          <a:p>
            <a:pPr marL="171450" indent="-171450">
              <a:buFont typeface="Arial" panose="020B0604020202020204" pitchFamily="34" charset="0"/>
              <a:buChar char="•"/>
            </a:pPr>
            <a:r>
              <a:rPr lang="en-US">
                <a:effectLst/>
              </a:rPr>
              <a:t>As many as 30% of symptomatic children will be </a:t>
            </a:r>
            <a:r>
              <a:rPr lang="en-US" b="1">
                <a:effectLst/>
              </a:rPr>
              <a:t>co-infected</a:t>
            </a:r>
            <a:r>
              <a:rPr lang="en-US">
                <a:effectLst/>
              </a:rPr>
              <a:t> with two or more respiratory viruses.</a:t>
            </a:r>
            <a:endParaRPr lang="en-US"/>
          </a:p>
          <a:p>
            <a:pPr marL="171450" indent="-171450">
              <a:buFont typeface="Arial" panose="020B0604020202020204" pitchFamily="34" charset="0"/>
              <a:buChar char="•"/>
            </a:pPr>
            <a:r>
              <a:rPr lang="en-US">
                <a:effectLst/>
              </a:rPr>
              <a:t> </a:t>
            </a:r>
            <a:r>
              <a:rPr lang="en-US" b="1">
                <a:effectLst/>
              </a:rPr>
              <a:t>No currently available treatment</a:t>
            </a:r>
            <a:r>
              <a:rPr lang="en-US">
                <a:effectLst/>
              </a:rPr>
              <a:t> shortens the course of bronchiolitis or speeds the disappearance of symptoms. Neither antimicrobials, corticosteroids, nor albuterol are recommended.</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892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RSV spreads </a:t>
            </a:r>
            <a:r>
              <a:rPr lang="en-US" i="1">
                <a:effectLst/>
              </a:rPr>
              <a:t>easily</a:t>
            </a:r>
            <a:r>
              <a:rPr lang="en-US">
                <a:effectLst/>
              </a:rPr>
              <a:t> so many people get infected. </a:t>
            </a:r>
            <a:endParaRPr lang="en-US"/>
          </a:p>
          <a:p>
            <a:r>
              <a:rPr lang="en-US" sz="1200" kern="1200">
                <a:solidFill>
                  <a:schemeClr val="tx1"/>
                </a:solidFill>
                <a:effectLst/>
                <a:latin typeface="+mn-lt"/>
                <a:ea typeface="+mn-ea"/>
                <a:cs typeface="+mn-cs"/>
              </a:rPr>
              <a:t>Risk factors increasing the risk of RSV acquisition of RSV include: birth before and/or during RSV season, day care attendance, presence of older siblings in school or day-care, and lack of breast feeding. </a:t>
            </a:r>
            <a:r>
              <a:rPr lang="en-US">
                <a:effectLst/>
                <a:hlinkClick r:id="rId3"/>
              </a:rPr>
              <a:t>Reference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752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RSV infections are usually mild and most people do get better in 7-14 days. However, </a:t>
            </a:r>
            <a:r>
              <a:rPr lang="en-US" b="1">
                <a:effectLst/>
              </a:rPr>
              <a:t>infants often get seriously ill</a:t>
            </a:r>
            <a:r>
              <a:rPr lang="en-US">
                <a:effectLst/>
              </a:rPr>
              <a:t> and most of the infants hospitalized for RSV were completely healthy before the infection.</a:t>
            </a:r>
            <a:endParaRPr lang="en-US"/>
          </a:p>
          <a:p>
            <a:br>
              <a:rPr lang="en-US">
                <a:effectLst/>
              </a:rPr>
            </a:br>
            <a:r>
              <a:rPr lang="en-US">
                <a:effectLst/>
              </a:rPr>
              <a:t>RSV infection is a VERY big problem for these groups of young children:</a:t>
            </a:r>
            <a:endParaRPr lang="en-US"/>
          </a:p>
          <a:p>
            <a:r>
              <a:rPr lang="en-US">
                <a:effectLst/>
              </a:rPr>
              <a:t>Premature infants</a:t>
            </a:r>
          </a:p>
          <a:p>
            <a:r>
              <a:rPr lang="en-US">
                <a:effectLst/>
              </a:rPr>
              <a:t>Infants up to age 12 months, especially those 6 months and younger</a:t>
            </a:r>
          </a:p>
          <a:p>
            <a:r>
              <a:rPr lang="en-US">
                <a:effectLst/>
              </a:rPr>
              <a:t>Children less than age 2 years with chronic lung or heart disease</a:t>
            </a:r>
          </a:p>
          <a:p>
            <a:r>
              <a:rPr lang="en-US">
                <a:effectLst/>
              </a:rPr>
              <a:t>Children with weakened immune systems</a:t>
            </a:r>
          </a:p>
          <a:p>
            <a:r>
              <a:rPr lang="en-US">
                <a:effectLst/>
              </a:rPr>
              <a:t>Children with conditions that make it difficult for them to swallow or clear mucus</a:t>
            </a:r>
          </a:p>
          <a:p>
            <a:r>
              <a:rPr lang="en-US">
                <a:effectLst/>
              </a:rPr>
              <a:t>For more on this, </a:t>
            </a:r>
            <a:r>
              <a:rPr lang="en-US">
                <a:effectLst/>
                <a:hlinkClick r:id="rId3"/>
              </a:rPr>
              <a:t>see this article</a:t>
            </a:r>
            <a:r>
              <a:rPr lang="en-US">
                <a:effectLst/>
              </a:rPr>
              <a:t>.</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6956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When RSV disease progresses to the </a:t>
            </a:r>
            <a:r>
              <a:rPr lang="en-US" b="1">
                <a:effectLst/>
              </a:rPr>
              <a:t>lower respiratory tract</a:t>
            </a:r>
            <a:r>
              <a:rPr lang="en-US">
                <a:effectLst/>
              </a:rPr>
              <a:t>, symptoms may progress to include increased respiratory effort with tachypnea, wheezing, rales, intercostal and/or subcostal retractions, and nasal flaring. Because of the lung inflammation, some children have low oxygen levels in the blood.</a:t>
            </a:r>
            <a:endParaRPr lang="en-US"/>
          </a:p>
          <a:p>
            <a:r>
              <a:rPr lang="en-US"/>
              <a:t>RSV infection symptoms during the first weeks of life (especially among premature infants) may be </a:t>
            </a:r>
            <a:r>
              <a:rPr lang="en-US" b="1"/>
              <a:t>non-specific</a:t>
            </a:r>
            <a:r>
              <a:rPr lang="en-US"/>
              <a:t>: lethargy, </a:t>
            </a:r>
            <a:r>
              <a:rPr lang="en-US">
                <a:effectLst/>
              </a:rPr>
              <a:t>irritability, and decreased activity, eating, &amp; drinking.</a:t>
            </a:r>
            <a:endParaRPr lang="en-US"/>
          </a:p>
          <a:p>
            <a:r>
              <a:rPr lang="en-US">
                <a:effectLst/>
              </a:rPr>
              <a:t>Some infants, even those who did not have respiratory distress, develop </a:t>
            </a:r>
            <a:r>
              <a:rPr lang="en-US" b="1">
                <a:effectLst/>
              </a:rPr>
              <a:t>apnea</a:t>
            </a:r>
            <a:r>
              <a:rPr lang="en-US">
                <a:effectLst/>
              </a:rPr>
              <a:t> (pauses in breathing for more than 10 seconds).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818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RSV transmission occurs in two ways:</a:t>
            </a:r>
            <a:endParaRPr lang="en-US"/>
          </a:p>
          <a:p>
            <a:r>
              <a:rPr lang="en-US">
                <a:effectLst/>
              </a:rPr>
              <a:t>Through respiratory droplets at short distances (usually less than 6 feet)</a:t>
            </a:r>
            <a:endParaRPr lang="en-US"/>
          </a:p>
          <a:p>
            <a:r>
              <a:rPr lang="en-US">
                <a:effectLst/>
              </a:rPr>
              <a:t>By touching contaminated surfaces. RSV can persist on environmental surfaces for </a:t>
            </a:r>
            <a:r>
              <a:rPr lang="en-US" b="1">
                <a:effectLst/>
              </a:rPr>
              <a:t>several hours</a:t>
            </a:r>
            <a:r>
              <a:rPr lang="en-US">
                <a:effectLst/>
              </a:rPr>
              <a:t> and -- even on hands --for 30 minutes or more.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040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The common ways of preventing infant infection are worthwhile (for example, frequent hand washing, limiting crowds &amp; sick contacts, and sanitizing surfaces). Unfortunately, these are </a:t>
            </a:r>
            <a:r>
              <a:rPr lang="en-US" b="1">
                <a:effectLst/>
              </a:rPr>
              <a:t>not very effective </a:t>
            </a:r>
            <a:r>
              <a:rPr lang="en-US">
                <a:effectLst/>
              </a:rPr>
              <a:t>at preventing RSV infection.</a:t>
            </a:r>
            <a:endParaRPr lang="en-US"/>
          </a:p>
          <a:p>
            <a:r>
              <a:rPr lang="en-US">
                <a:effectLst/>
              </a:rPr>
              <a:t>Here are two main reasons: (1) RSV spreads in the air and (2) people can spread RSV before they know they're infected.</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AE222C-459B-C843-8E9A-C6F80E1084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061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AF476E-3944-C44F-B11D-113E46E85BE8}" type="datetime1">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20928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037154-FDC0-7C4F-984F-F2BEE9503A15}" type="datetime1">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14228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C37DA-9DFB-944F-A5C2-2D18C0AA8FC6}" type="datetime1">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98051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219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1948" y="1313750"/>
            <a:ext cx="5562600" cy="437651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8145" y="1313750"/>
            <a:ext cx="5562600" cy="437651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393998" y="6174950"/>
            <a:ext cx="11201655" cy="435429"/>
          </a:xfrm>
        </p:spPr>
        <p:txBody>
          <a:bodyPr anchor="b">
            <a:noAutofit/>
          </a:bodyPr>
          <a:lstStyle>
            <a:lvl1pPr marL="0" indent="0">
              <a:buNone/>
              <a:defRPr sz="1000"/>
            </a:lvl1pPr>
          </a:lstStyle>
          <a:p>
            <a:pPr lvl="0"/>
            <a:r>
              <a:rPr lang="en-US" dirty="0"/>
              <a:t>References</a:t>
            </a:r>
          </a:p>
        </p:txBody>
      </p:sp>
      <p:sp>
        <p:nvSpPr>
          <p:cNvPr id="9" name="TextBox 8"/>
          <p:cNvSpPr txBox="1"/>
          <p:nvPr userDrawn="1"/>
        </p:nvSpPr>
        <p:spPr>
          <a:xfrm>
            <a:off x="11410207" y="6550224"/>
            <a:ext cx="781793" cy="323165"/>
          </a:xfrm>
          <a:prstGeom prst="rect">
            <a:avLst/>
          </a:prstGeom>
          <a:noFill/>
        </p:spPr>
        <p:txBody>
          <a:bodyPr wrap="square" rtlCol="0">
            <a:spAutoFit/>
          </a:bodyPr>
          <a:lstStyle/>
          <a:p>
            <a:pPr algn="r"/>
            <a:fld id="{32DEC785-F459-40EE-916E-4E467132826C}" type="slidenum">
              <a:rPr lang="en-US" sz="1500" smtClean="0"/>
              <a:pPr algn="r"/>
              <a:t>‹#›</a:t>
            </a:fld>
            <a:endParaRPr lang="en-US" sz="1667" dirty="0"/>
          </a:p>
        </p:txBody>
      </p:sp>
    </p:spTree>
    <p:extLst>
      <p:ext uri="{BB962C8B-B14F-4D97-AF65-F5344CB8AC3E}">
        <p14:creationId xmlns:p14="http://schemas.microsoft.com/office/powerpoint/2010/main" val="3609881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393998" y="6174950"/>
            <a:ext cx="11201655" cy="435429"/>
          </a:xfrm>
        </p:spPr>
        <p:txBody>
          <a:bodyPr anchor="b">
            <a:noAutofit/>
          </a:bodyPr>
          <a:lstStyle>
            <a:lvl1pPr marL="0" indent="0">
              <a:buNone/>
              <a:defRPr sz="1000"/>
            </a:lvl1pPr>
          </a:lstStyle>
          <a:p>
            <a:pPr lvl="0"/>
            <a:r>
              <a:rPr lang="en-US" dirty="0"/>
              <a:t>References</a:t>
            </a:r>
          </a:p>
        </p:txBody>
      </p:sp>
      <p:sp>
        <p:nvSpPr>
          <p:cNvPr id="8" name="TextBox 7"/>
          <p:cNvSpPr txBox="1"/>
          <p:nvPr userDrawn="1"/>
        </p:nvSpPr>
        <p:spPr>
          <a:xfrm>
            <a:off x="11410207" y="6550224"/>
            <a:ext cx="781793" cy="323165"/>
          </a:xfrm>
          <a:prstGeom prst="rect">
            <a:avLst/>
          </a:prstGeom>
          <a:noFill/>
        </p:spPr>
        <p:txBody>
          <a:bodyPr wrap="square" rtlCol="0">
            <a:spAutoFit/>
          </a:bodyPr>
          <a:lstStyle/>
          <a:p>
            <a:pPr algn="r"/>
            <a:fld id="{32DEC785-F459-40EE-916E-4E467132826C}" type="slidenum">
              <a:rPr lang="en-US" sz="1500" smtClean="0"/>
              <a:pPr algn="r"/>
              <a:t>‹#›</a:t>
            </a:fld>
            <a:endParaRPr lang="en-US" sz="1667" dirty="0"/>
          </a:p>
        </p:txBody>
      </p:sp>
    </p:spTree>
    <p:extLst>
      <p:ext uri="{BB962C8B-B14F-4D97-AF65-F5344CB8AC3E}">
        <p14:creationId xmlns:p14="http://schemas.microsoft.com/office/powerpoint/2010/main" val="52514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DA8C1-4155-6E44-96F9-C8C59A20D475}" type="datetime1">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65804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9EF992-B1E3-284F-B3D2-C3A292154E10}" type="datetime1">
              <a:rPr lang="en-US" smtClean="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33281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6B7C3E-77A4-5C42-BCE8-73AC51776504}" type="datetime1">
              <a:rPr lang="en-US" smtClean="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1723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F1C20-805C-D44C-B672-35E42A886FF0}" type="datetime1">
              <a:rPr lang="en-US" smtClean="0"/>
              <a:t>6/30/2026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19819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E64F6A-AC0D-FE49-B98B-C35C1FA76B83}" type="datetime1">
              <a:rPr lang="en-US" smtClean="0"/>
              <a:t>6/30/2026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22809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9EE59-50C9-814F-B810-EA6E49AEB3DC}" type="datetime1">
              <a:rPr lang="en-US" smtClean="0"/>
              <a:t>6/30/2026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495390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4720BA-1491-2845-A4D4-0329F1EC0648}" type="datetime1">
              <a:rPr lang="en-US" smtClean="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890624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CE8324-DCBA-FE44-902A-102D2A871D63}" type="datetime1">
              <a:rPr lang="en-US" smtClean="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32403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0A19F-7E4D-C849-A0B5-270F3274534A}" type="datetime1">
              <a:rPr lang="en-US" smtClean="0"/>
              <a:t>6/30/2026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918BC-4D43-4B42-B3C0-E7EBE25E6AF0}" type="slidenum">
              <a:rPr lang="en-US" smtClean="0"/>
              <a:pPr/>
              <a:t>‹#›</a:t>
            </a:fld>
            <a:endParaRPr lang="en-US"/>
          </a:p>
        </p:txBody>
      </p:sp>
      <p:pic>
        <p:nvPicPr>
          <p:cNvPr id="8" name="Picture 7">
            <a:extLst>
              <a:ext uri="{FF2B5EF4-FFF2-40B4-BE49-F238E27FC236}">
                <a16:creationId xmlns:a16="http://schemas.microsoft.com/office/drawing/2014/main" id="{70D90937-0E28-F419-E9AD-F1A544263A7B}"/>
              </a:ext>
            </a:extLst>
          </p:cNvPr>
          <p:cNvPicPr>
            <a:picLocks noChangeAspect="1"/>
          </p:cNvPicPr>
          <p:nvPr userDrawn="1"/>
        </p:nvPicPr>
        <p:blipFill>
          <a:blip r:embed="rId16"/>
          <a:stretch>
            <a:fillRect/>
          </a:stretch>
        </p:blipFill>
        <p:spPr>
          <a:xfrm>
            <a:off x="785191" y="6292284"/>
            <a:ext cx="1552988" cy="466324"/>
          </a:xfrm>
          <a:prstGeom prst="rect">
            <a:avLst/>
          </a:prstGeom>
        </p:spPr>
      </p:pic>
      <p:sp>
        <p:nvSpPr>
          <p:cNvPr id="9" name="Rounded Rectangle 8">
            <a:extLst>
              <a:ext uri="{FF2B5EF4-FFF2-40B4-BE49-F238E27FC236}">
                <a16:creationId xmlns:a16="http://schemas.microsoft.com/office/drawing/2014/main" id="{D90EB375-0E46-1CBF-4C01-F46340A5AF6B}"/>
              </a:ext>
            </a:extLst>
          </p:cNvPr>
          <p:cNvSpPr/>
          <p:nvPr userDrawn="1"/>
        </p:nvSpPr>
        <p:spPr>
          <a:xfrm>
            <a:off x="288235" y="0"/>
            <a:ext cx="188843" cy="68580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B1477437-BBE9-2A50-6710-333402AFDBE8}"/>
              </a:ext>
            </a:extLst>
          </p:cNvPr>
          <p:cNvSpPr/>
          <p:nvPr userDrawn="1"/>
        </p:nvSpPr>
        <p:spPr>
          <a:xfrm>
            <a:off x="122584" y="0"/>
            <a:ext cx="165652" cy="6927574"/>
          </a:xfrm>
          <a:prstGeom prst="roundRect">
            <a:avLst/>
          </a:prstGeom>
          <a:solidFill>
            <a:srgbClr val="063A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F9E7E30-40DE-12B2-3161-7E53C2BB8852}"/>
              </a:ext>
            </a:extLst>
          </p:cNvPr>
          <p:cNvSpPr/>
          <p:nvPr userDrawn="1"/>
        </p:nvSpPr>
        <p:spPr>
          <a:xfrm>
            <a:off x="0" y="0"/>
            <a:ext cx="165652" cy="6927574"/>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67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63A8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63A8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63A8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63A8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63A8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munize.or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mc.ncbi.nlm.nih.gov/articles/PMC325865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pmc.ncbi.nlm.nih.gov/articles/PMC325865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ublications.aap.org/redbook/book/755/Red-Book-2024-2027-Report-of-the-Committee-on?autologincheck=redirected%E2%80%8B"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immunize.org/ask-experts/when-might-an-infant-entering-the-first-rsv-season-need-an-rsv-preventive-antibody-product-even-though-the-mother-was-properly-vaccinated-more-than-14-days-before-deliver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chop.edu/vaccine-education-center/vaccine-details/rsv-vaccine-monoclonal-antibody#:~:text=Infants%20between%208%20months%20and%2019%20months%20of%20ag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accreditation@primeinc.org"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immunize.org/ask-experts/what-are-the-side-effects-of-rsv-preventive-antibody-product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iq97xtzGO4k" TargetMode="External"/><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cog.org/news/news-releases/2026/06/acog-releases-2026-maternal-immunization-schedule"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www.acog.org/clinical/clinical-guidance/practice-advisory/articles/2023/09/maternal-respiratory-syncytial-virus-vaccina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jamanetwork.com/journals/jamapediatrics/article-abstract/2843213"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vaxassist.com/find-rsv/schedule?services=%5b%7b%22kind%22:%22rsv%22%7d%5d&amp;exitCode=abrysvo_us_pregnant_women" TargetMode="External"/><Relationship Id="rId2" Type="http://schemas.openxmlformats.org/officeDocument/2006/relationships/hyperlink" Target="http://www.abrysvo.com/find-a-vaccine"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cdc.gov/rsv/php/surveillance/rsv-net.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staff@immunizekansascoalition.org" TargetMode="External"/><Relationship Id="rId2" Type="http://schemas.openxmlformats.org/officeDocument/2006/relationships/hyperlink" Target="http://www.primeinc.org/credit"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researchgate.net/figure/The-effect-of-airway-narrowing-in-adult-and-neonate-ariways_fig1_377320100"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B9B01D-76FF-5173-FA19-671824E09CA7}"/>
              </a:ext>
            </a:extLst>
          </p:cNvPr>
          <p:cNvPicPr>
            <a:picLocks noChangeAspect="1"/>
          </p:cNvPicPr>
          <p:nvPr/>
        </p:nvPicPr>
        <p:blipFill>
          <a:blip r:embed="rId2"/>
          <a:srcRect t="-747" r="21021" b="1"/>
          <a:stretch>
            <a:fillRect/>
          </a:stretch>
        </p:blipFill>
        <p:spPr>
          <a:xfrm>
            <a:off x="5929313" y="2343150"/>
            <a:ext cx="6262687" cy="4493682"/>
          </a:xfrm>
          <a:prstGeom prst="rect">
            <a:avLst/>
          </a:prstGeom>
        </p:spPr>
      </p:pic>
      <p:sp>
        <p:nvSpPr>
          <p:cNvPr id="6" name="Rounded Rectangle 5">
            <a:extLst>
              <a:ext uri="{FF2B5EF4-FFF2-40B4-BE49-F238E27FC236}">
                <a16:creationId xmlns:a16="http://schemas.microsoft.com/office/drawing/2014/main" id="{C8116696-725D-AEAF-5FCB-385FFAD93A5F}"/>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EE0C1B19-FA8A-5D0B-73ED-0BEC1186816B}"/>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D02FB51F-FBFF-3E70-25EF-264E3AA5B1B5}"/>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2C4F9B3A-C08D-88FD-AB1B-FEE9D73D1B15}"/>
              </a:ext>
            </a:extLst>
          </p:cNvPr>
          <p:cNvSpPr>
            <a:spLocks noGrp="1"/>
          </p:cNvSpPr>
          <p:nvPr>
            <p:ph type="subTitle" idx="1"/>
          </p:nvPr>
        </p:nvSpPr>
        <p:spPr>
          <a:xfrm>
            <a:off x="850605" y="2806995"/>
            <a:ext cx="6666614" cy="3115339"/>
          </a:xfrm>
        </p:spPr>
        <p:txBody>
          <a:bodyPr>
            <a:normAutofit/>
          </a:bodyPr>
          <a:lstStyle/>
          <a:p>
            <a:r>
              <a:rPr lang="en-US" b="1"/>
              <a:t>Sharon G. Humiston, MD, MPH</a:t>
            </a:r>
          </a:p>
          <a:p>
            <a:r>
              <a:rPr lang="en-US"/>
              <a:t>Director for Research </a:t>
            </a:r>
          </a:p>
          <a:p>
            <a:r>
              <a:rPr lang="en-US" err="1">
                <a:hlinkClick r:id="rId3"/>
              </a:rPr>
              <a:t>Immunize.org</a:t>
            </a:r>
            <a:endParaRPr lang="en-US"/>
          </a:p>
          <a:p>
            <a:endParaRPr lang="en-US"/>
          </a:p>
          <a:p>
            <a:r>
              <a:rPr lang="en-US" b="1"/>
              <a:t>Eddie Lyon, DO</a:t>
            </a:r>
          </a:p>
          <a:p>
            <a:r>
              <a:rPr lang="en-US"/>
              <a:t>IKC Board Member, At-Large Position</a:t>
            </a:r>
          </a:p>
          <a:p>
            <a:endParaRPr lang="en-US" b="1"/>
          </a:p>
        </p:txBody>
      </p:sp>
      <p:sp>
        <p:nvSpPr>
          <p:cNvPr id="2" name="Title 1">
            <a:extLst>
              <a:ext uri="{FF2B5EF4-FFF2-40B4-BE49-F238E27FC236}">
                <a16:creationId xmlns:a16="http://schemas.microsoft.com/office/drawing/2014/main" id="{F5FBA515-BD07-C596-8E41-AC2BDE0BECE1}"/>
              </a:ext>
            </a:extLst>
          </p:cNvPr>
          <p:cNvSpPr>
            <a:spLocks noGrp="1"/>
          </p:cNvSpPr>
          <p:nvPr>
            <p:ph type="ctrTitle"/>
          </p:nvPr>
        </p:nvSpPr>
        <p:spPr>
          <a:xfrm>
            <a:off x="1524000" y="1122363"/>
            <a:ext cx="9144000" cy="1440084"/>
          </a:xfrm>
        </p:spPr>
        <p:txBody>
          <a:bodyPr/>
          <a:lstStyle/>
          <a:p>
            <a:r>
              <a:rPr lang="en-US"/>
              <a:t>Preventing Infant RSV Disease </a:t>
            </a:r>
          </a:p>
        </p:txBody>
      </p:sp>
      <p:sp>
        <p:nvSpPr>
          <p:cNvPr id="4" name="Slide Number Placeholder 3">
            <a:extLst>
              <a:ext uri="{FF2B5EF4-FFF2-40B4-BE49-F238E27FC236}">
                <a16:creationId xmlns:a16="http://schemas.microsoft.com/office/drawing/2014/main" id="{43326B5D-D61E-82EA-47D7-E12DD70F5F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711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33C9-2ECF-2303-1B33-ED2CB9CBFBCF}"/>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321C4506-42F9-8CE2-4EC4-3BB03180EB49}"/>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3E5B62E9-F208-9ECC-785D-5D590162A4FD}"/>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67E6093-C52D-DB36-F0F5-70E3EC7139E8}"/>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EC7A7086-93D4-BEBC-EFE4-6DAD01D4A7CB}"/>
              </a:ext>
            </a:extLst>
          </p:cNvPr>
          <p:cNvSpPr>
            <a:spLocks noGrp="1"/>
          </p:cNvSpPr>
          <p:nvPr>
            <p:ph type="title"/>
          </p:nvPr>
        </p:nvSpPr>
        <p:spPr>
          <a:xfrm>
            <a:off x="838200" y="618186"/>
            <a:ext cx="10515600" cy="1072502"/>
          </a:xfrm>
        </p:spPr>
        <p:txBody>
          <a:bodyPr/>
          <a:lstStyle/>
          <a:p>
            <a:r>
              <a:rPr lang="en-US"/>
              <a:t>Quick facts (continued)</a:t>
            </a:r>
          </a:p>
        </p:txBody>
      </p:sp>
      <p:sp>
        <p:nvSpPr>
          <p:cNvPr id="13" name="Content Placeholder 12">
            <a:extLst>
              <a:ext uri="{FF2B5EF4-FFF2-40B4-BE49-F238E27FC236}">
                <a16:creationId xmlns:a16="http://schemas.microsoft.com/office/drawing/2014/main" id="{F37F49AA-3568-B349-C765-13947C537CD0}"/>
              </a:ext>
            </a:extLst>
          </p:cNvPr>
          <p:cNvSpPr>
            <a:spLocks noGrp="1"/>
          </p:cNvSpPr>
          <p:nvPr>
            <p:ph idx="1"/>
          </p:nvPr>
        </p:nvSpPr>
        <p:spPr/>
        <p:txBody>
          <a:bodyPr/>
          <a:lstStyle/>
          <a:p>
            <a:r>
              <a:rPr lang="en-US" b="1"/>
              <a:t>When?</a:t>
            </a:r>
            <a:r>
              <a:rPr lang="en-US"/>
              <a:t> Usually begins in the fall, continues through winter and into early spring</a:t>
            </a:r>
            <a:br>
              <a:rPr lang="en-US"/>
            </a:br>
            <a:endParaRPr lang="en-US"/>
          </a:p>
          <a:p>
            <a:r>
              <a:rPr lang="en-US" b="1"/>
              <a:t>Where?</a:t>
            </a:r>
            <a:r>
              <a:rPr lang="en-US"/>
              <a:t> Worldwide</a:t>
            </a:r>
            <a:br>
              <a:rPr lang="en-US"/>
            </a:br>
            <a:endParaRPr lang="en-US"/>
          </a:p>
          <a:p>
            <a:r>
              <a:rPr lang="en-US" b="1"/>
              <a:t>Treatment?</a:t>
            </a:r>
            <a:r>
              <a:rPr lang="en-US"/>
              <a:t> There is no specific treatment for RSV. An infant may need extra oxygen or I.V. fluids while the airway recovers</a:t>
            </a:r>
          </a:p>
        </p:txBody>
      </p:sp>
      <p:sp>
        <p:nvSpPr>
          <p:cNvPr id="2" name="Slide Number Placeholder 1">
            <a:extLst>
              <a:ext uri="{FF2B5EF4-FFF2-40B4-BE49-F238E27FC236}">
                <a16:creationId xmlns:a16="http://schemas.microsoft.com/office/drawing/2014/main" id="{8B60CD7D-7301-05E0-157E-801EA7B5D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609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6ACF8"/>
        </a:solidFill>
        <a:effectLst/>
      </p:bgPr>
    </p:bg>
    <p:spTree>
      <p:nvGrpSpPr>
        <p:cNvPr id="1" name="">
          <a:extLst>
            <a:ext uri="{FF2B5EF4-FFF2-40B4-BE49-F238E27FC236}">
              <a16:creationId xmlns:a16="http://schemas.microsoft.com/office/drawing/2014/main" id="{FF79FA75-9F9A-A625-A9CA-7F65F01B96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4D180A-E41A-FB6E-C3A7-698985413330}"/>
              </a:ext>
            </a:extLst>
          </p:cNvPr>
          <p:cNvPicPr>
            <a:picLocks noChangeAspect="1"/>
          </p:cNvPicPr>
          <p:nvPr/>
        </p:nvPicPr>
        <p:blipFill>
          <a:blip r:embed="rId3"/>
          <a:stretch/>
        </p:blipFill>
        <p:spPr>
          <a:xfrm>
            <a:off x="10277697" y="611610"/>
            <a:ext cx="1914302" cy="1796664"/>
          </a:xfrm>
          <a:prstGeom prst="rect">
            <a:avLst/>
          </a:prstGeom>
        </p:spPr>
      </p:pic>
      <p:sp>
        <p:nvSpPr>
          <p:cNvPr id="4" name="Rounded Rectangle 3">
            <a:extLst>
              <a:ext uri="{FF2B5EF4-FFF2-40B4-BE49-F238E27FC236}">
                <a16:creationId xmlns:a16="http://schemas.microsoft.com/office/drawing/2014/main" id="{BEB4B335-6BBE-E91D-1215-81FC9FF701EC}"/>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0F946CE-FB64-6DBB-D5A7-1ED5781E9EA0}"/>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B91978C-D945-C1CB-182C-5477CBE7EE98}"/>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6C95207-0849-8D5D-25E4-509FD11BB25F}"/>
              </a:ext>
            </a:extLst>
          </p:cNvPr>
          <p:cNvSpPr>
            <a:spLocks noGrp="1"/>
          </p:cNvSpPr>
          <p:nvPr>
            <p:ph type="title"/>
          </p:nvPr>
        </p:nvSpPr>
        <p:spPr>
          <a:xfrm>
            <a:off x="621224" y="626466"/>
            <a:ext cx="10515600" cy="1072502"/>
          </a:xfrm>
        </p:spPr>
        <p:txBody>
          <a:bodyPr/>
          <a:lstStyle/>
          <a:p>
            <a:r>
              <a:rPr lang="en-US" dirty="0">
                <a:solidFill>
                  <a:schemeClr val="accent2">
                    <a:lumMod val="20000"/>
                    <a:lumOff val="80000"/>
                  </a:schemeClr>
                </a:solidFill>
              </a:rPr>
              <a:t>Let’s play “Test the Moderator!” True or False?</a:t>
            </a:r>
          </a:p>
        </p:txBody>
      </p:sp>
      <p:sp>
        <p:nvSpPr>
          <p:cNvPr id="13" name="Content Placeholder 12">
            <a:extLst>
              <a:ext uri="{FF2B5EF4-FFF2-40B4-BE49-F238E27FC236}">
                <a16:creationId xmlns:a16="http://schemas.microsoft.com/office/drawing/2014/main" id="{C1BCF96D-EB79-F583-724C-12672AAD36A7}"/>
              </a:ext>
            </a:extLst>
          </p:cNvPr>
          <p:cNvSpPr>
            <a:spLocks noGrp="1"/>
          </p:cNvSpPr>
          <p:nvPr>
            <p:ph idx="1"/>
          </p:nvPr>
        </p:nvSpPr>
        <p:spPr/>
        <p:txBody>
          <a:bodyPr>
            <a:normAutofit fontScale="92500"/>
          </a:bodyPr>
          <a:lstStyle/>
          <a:p>
            <a:pPr marL="514350" indent="-514350">
              <a:buFont typeface="+mj-lt"/>
              <a:buAutoNum type="arabicPeriod"/>
            </a:pPr>
            <a:r>
              <a:rPr lang="en-US" dirty="0">
                <a:solidFill>
                  <a:schemeClr val="bg1"/>
                </a:solidFill>
              </a:rPr>
              <a:t>Among infants infected with RSV for the 1st time </a:t>
            </a:r>
            <a:r>
              <a:rPr lang="en-US" b="1" dirty="0">
                <a:solidFill>
                  <a:schemeClr val="bg1"/>
                </a:solidFill>
              </a:rPr>
              <a:t>20 to 30% develop </a:t>
            </a:r>
            <a:br>
              <a:rPr lang="en-US" b="1" dirty="0">
                <a:solidFill>
                  <a:schemeClr val="bg1"/>
                </a:solidFill>
              </a:rPr>
            </a:br>
            <a:r>
              <a:rPr lang="en-US" b="1" dirty="0">
                <a:solidFill>
                  <a:schemeClr val="bg1"/>
                </a:solidFill>
              </a:rPr>
              <a:t>lower tract disease</a:t>
            </a:r>
            <a:r>
              <a:rPr lang="en-US" dirty="0">
                <a:solidFill>
                  <a:schemeClr val="bg1"/>
                </a:solidFill>
              </a:rPr>
              <a:t> such as bronchiolitis or pneumonia. </a:t>
            </a:r>
          </a:p>
          <a:p>
            <a:pPr marL="514350" indent="-514350">
              <a:buFont typeface="+mj-lt"/>
              <a:buAutoNum type="arabicPeriod"/>
            </a:pPr>
            <a:r>
              <a:rPr lang="en-US" dirty="0">
                <a:solidFill>
                  <a:schemeClr val="bg1"/>
                </a:solidFill>
              </a:rPr>
              <a:t>Before RSV infection prevention was available, about </a:t>
            </a:r>
            <a:r>
              <a:rPr lang="en-US" b="1" dirty="0">
                <a:solidFill>
                  <a:schemeClr val="bg1"/>
                </a:solidFill>
              </a:rPr>
              <a:t>1/1,000 (0.1%) </a:t>
            </a:r>
            <a:r>
              <a:rPr lang="en-US" dirty="0">
                <a:solidFill>
                  <a:schemeClr val="bg1"/>
                </a:solidFill>
              </a:rPr>
              <a:t>children in the U.S. were </a:t>
            </a:r>
            <a:r>
              <a:rPr lang="en-US" b="1" dirty="0">
                <a:solidFill>
                  <a:schemeClr val="bg1"/>
                </a:solidFill>
              </a:rPr>
              <a:t>hospitalized for RSV</a:t>
            </a:r>
            <a:r>
              <a:rPr lang="en-US" dirty="0">
                <a:solidFill>
                  <a:schemeClr val="bg1"/>
                </a:solidFill>
              </a:rPr>
              <a:t> in the 1st year of life.</a:t>
            </a:r>
          </a:p>
          <a:p>
            <a:pPr marL="514350" indent="-514350">
              <a:buFont typeface="+mj-lt"/>
              <a:buAutoNum type="arabicPeriod"/>
            </a:pPr>
            <a:r>
              <a:rPr lang="en-US" b="1" dirty="0">
                <a:solidFill>
                  <a:schemeClr val="bg1"/>
                </a:solidFill>
              </a:rPr>
              <a:t>Humans</a:t>
            </a:r>
            <a:r>
              <a:rPr lang="en-US" dirty="0">
                <a:solidFill>
                  <a:schemeClr val="bg1"/>
                </a:solidFill>
              </a:rPr>
              <a:t> are the only source of RSV infection.</a:t>
            </a:r>
          </a:p>
          <a:p>
            <a:pPr marL="514350" indent="-514350">
              <a:buFont typeface="+mj-lt"/>
              <a:buAutoNum type="arabicPeriod"/>
            </a:pPr>
            <a:r>
              <a:rPr lang="en-US" dirty="0">
                <a:solidFill>
                  <a:schemeClr val="bg1"/>
                </a:solidFill>
              </a:rPr>
              <a:t>RSV can only be </a:t>
            </a:r>
            <a:r>
              <a:rPr lang="en-US" b="1" dirty="0">
                <a:solidFill>
                  <a:schemeClr val="bg1"/>
                </a:solidFill>
              </a:rPr>
              <a:t>transmitted </a:t>
            </a:r>
            <a:r>
              <a:rPr lang="en-US" dirty="0">
                <a:solidFill>
                  <a:schemeClr val="bg1"/>
                </a:solidFill>
              </a:rPr>
              <a:t>during the symptomatic phase.</a:t>
            </a:r>
          </a:p>
          <a:p>
            <a:pPr marL="514350" indent="-514350">
              <a:buFont typeface="+mj-lt"/>
              <a:buAutoNum type="arabicPeriod"/>
            </a:pPr>
            <a:r>
              <a:rPr lang="en-US" dirty="0">
                <a:solidFill>
                  <a:schemeClr val="bg1"/>
                </a:solidFill>
              </a:rPr>
              <a:t>If a child is infected with influenza, he </a:t>
            </a:r>
            <a:r>
              <a:rPr lang="en-US" b="1" dirty="0">
                <a:solidFill>
                  <a:schemeClr val="bg1"/>
                </a:solidFill>
              </a:rPr>
              <a:t>cannot</a:t>
            </a:r>
            <a:r>
              <a:rPr lang="en-US" dirty="0">
                <a:solidFill>
                  <a:schemeClr val="bg1"/>
                </a:solidFill>
              </a:rPr>
              <a:t> ALSO be infected with RSV.</a:t>
            </a:r>
          </a:p>
          <a:p>
            <a:pPr marL="514350" indent="-514350">
              <a:buFont typeface="+mj-lt"/>
              <a:buAutoNum type="arabicPeriod"/>
            </a:pPr>
            <a:r>
              <a:rPr lang="en-US" dirty="0">
                <a:solidFill>
                  <a:schemeClr val="bg1"/>
                </a:solidFill>
              </a:rPr>
              <a:t> </a:t>
            </a:r>
            <a:r>
              <a:rPr lang="en-US" b="1" dirty="0">
                <a:solidFill>
                  <a:schemeClr val="bg1"/>
                </a:solidFill>
              </a:rPr>
              <a:t>No currently available treatment</a:t>
            </a:r>
            <a:r>
              <a:rPr lang="en-US" dirty="0">
                <a:solidFill>
                  <a:schemeClr val="bg1"/>
                </a:solidFill>
              </a:rPr>
              <a:t> shortens the course of bronchiolitis or speeds the disappearance of symptoms.</a:t>
            </a:r>
          </a:p>
        </p:txBody>
      </p:sp>
      <p:sp>
        <p:nvSpPr>
          <p:cNvPr id="2" name="Slide Number Placeholder 1">
            <a:extLst>
              <a:ext uri="{FF2B5EF4-FFF2-40B4-BE49-F238E27FC236}">
                <a16:creationId xmlns:a16="http://schemas.microsoft.com/office/drawing/2014/main" id="{AC99EC8E-3C25-FEC7-00E5-65BBF16880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79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31011-352E-E469-3417-6CED969F117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29404E4B-8760-8802-5FE4-C3F28F9BB64D}"/>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C6A86C6-887B-4B4E-448E-E5CA265AFDC9}"/>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CFF11B2-684D-80C3-5B2C-38FEDC4C50CC}"/>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3C2B1B69-27D3-F092-7FCB-2930232CD5C5}"/>
              </a:ext>
            </a:extLst>
          </p:cNvPr>
          <p:cNvSpPr>
            <a:spLocks noGrp="1"/>
          </p:cNvSpPr>
          <p:nvPr>
            <p:ph type="title"/>
          </p:nvPr>
        </p:nvSpPr>
        <p:spPr>
          <a:xfrm>
            <a:off x="838200" y="618186"/>
            <a:ext cx="10515600" cy="1072502"/>
          </a:xfrm>
        </p:spPr>
        <p:txBody>
          <a:bodyPr/>
          <a:lstStyle/>
          <a:p>
            <a:r>
              <a:rPr lang="en-US"/>
              <a:t>Who?</a:t>
            </a:r>
          </a:p>
        </p:txBody>
      </p:sp>
      <p:pic>
        <p:nvPicPr>
          <p:cNvPr id="8" name="Picture 7">
            <a:extLst>
              <a:ext uri="{FF2B5EF4-FFF2-40B4-BE49-F238E27FC236}">
                <a16:creationId xmlns:a16="http://schemas.microsoft.com/office/drawing/2014/main" id="{04099CE1-9E46-C5F1-2BC6-BE197D15DC4C}"/>
              </a:ext>
            </a:extLst>
          </p:cNvPr>
          <p:cNvPicPr>
            <a:picLocks noChangeAspect="1"/>
          </p:cNvPicPr>
          <p:nvPr/>
        </p:nvPicPr>
        <p:blipFill>
          <a:blip r:embed="rId3"/>
          <a:stretch>
            <a:fillRect/>
          </a:stretch>
        </p:blipFill>
        <p:spPr>
          <a:xfrm>
            <a:off x="2690036" y="1185529"/>
            <a:ext cx="8723422" cy="4906925"/>
          </a:xfrm>
          <a:prstGeom prst="rect">
            <a:avLst/>
          </a:prstGeom>
        </p:spPr>
      </p:pic>
      <p:sp>
        <p:nvSpPr>
          <p:cNvPr id="9" name="TextBox 8">
            <a:extLst>
              <a:ext uri="{FF2B5EF4-FFF2-40B4-BE49-F238E27FC236}">
                <a16:creationId xmlns:a16="http://schemas.microsoft.com/office/drawing/2014/main" id="{F6C3EDD6-E7A2-AA96-E65B-51307E82169B}"/>
              </a:ext>
            </a:extLst>
          </p:cNvPr>
          <p:cNvSpPr txBox="1"/>
          <p:nvPr/>
        </p:nvSpPr>
        <p:spPr>
          <a:xfrm>
            <a:off x="2796363" y="6390167"/>
            <a:ext cx="7166344"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hlinkClick r:id="rId4"/>
              </a:rPr>
              <a:t>https://pmc.ncbi.nlm.nih.gov/articles/PMC3258650/</a:t>
            </a: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29905AD1-0891-F104-B2E3-A0592462C1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665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7C3F-A7E0-25FF-EF5A-463465E4BB7D}"/>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6B0A02EE-DF88-15E0-941F-733FB79F8EFE}"/>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EA59760-8F50-C8BC-FC87-E0501E173084}"/>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2AACD57-41BF-1483-7321-58ED2BAD3176}"/>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7FD67F77-57C2-480C-2D75-578BB03D2A14}"/>
              </a:ext>
            </a:extLst>
          </p:cNvPr>
          <p:cNvSpPr>
            <a:spLocks noGrp="1"/>
          </p:cNvSpPr>
          <p:nvPr>
            <p:ph type="title"/>
          </p:nvPr>
        </p:nvSpPr>
        <p:spPr>
          <a:xfrm>
            <a:off x="838200" y="618186"/>
            <a:ext cx="10515600" cy="1072502"/>
          </a:xfrm>
        </p:spPr>
        <p:txBody>
          <a:bodyPr/>
          <a:lstStyle/>
          <a:p>
            <a:r>
              <a:rPr lang="en-US"/>
              <a:t>Which children are at greatest risk from RSV?</a:t>
            </a:r>
          </a:p>
        </p:txBody>
      </p:sp>
      <p:sp>
        <p:nvSpPr>
          <p:cNvPr id="13" name="Content Placeholder 12">
            <a:extLst>
              <a:ext uri="{FF2B5EF4-FFF2-40B4-BE49-F238E27FC236}">
                <a16:creationId xmlns:a16="http://schemas.microsoft.com/office/drawing/2014/main" id="{6ACB4D37-4444-4BAD-1F0D-05CC271BCDC4}"/>
              </a:ext>
            </a:extLst>
          </p:cNvPr>
          <p:cNvSpPr>
            <a:spLocks noGrp="1"/>
          </p:cNvSpPr>
          <p:nvPr>
            <p:ph idx="1"/>
          </p:nvPr>
        </p:nvSpPr>
        <p:spPr/>
        <p:txBody>
          <a:bodyPr>
            <a:normAutofit/>
          </a:bodyPr>
          <a:lstStyle/>
          <a:p>
            <a:pPr marL="0" indent="0">
              <a:buNone/>
            </a:pPr>
            <a:r>
              <a:rPr lang="en-US"/>
              <a:t>RSV infection is a VERY big problem for these groups of young children:</a:t>
            </a:r>
          </a:p>
          <a:p>
            <a:r>
              <a:rPr lang="en-US"/>
              <a:t>Premature infants</a:t>
            </a:r>
          </a:p>
          <a:p>
            <a:r>
              <a:rPr lang="en-US"/>
              <a:t>Infants up to age 12 months, esp. those </a:t>
            </a:r>
            <a:r>
              <a:rPr lang="en-US" u="sng"/>
              <a:t>&lt;</a:t>
            </a:r>
            <a:r>
              <a:rPr lang="en-US"/>
              <a:t>6 months </a:t>
            </a:r>
          </a:p>
          <a:p>
            <a:r>
              <a:rPr lang="en-US"/>
              <a:t>Children &lt;2 years with chronic lung or heart disease</a:t>
            </a:r>
          </a:p>
          <a:p>
            <a:r>
              <a:rPr lang="en-US"/>
              <a:t>Children with weakened immune systems</a:t>
            </a:r>
          </a:p>
          <a:p>
            <a:r>
              <a:rPr lang="en-US"/>
              <a:t>Children with conditions that make it difficult for them to </a:t>
            </a:r>
          </a:p>
          <a:p>
            <a:pPr lvl="1"/>
            <a:r>
              <a:rPr lang="en-US"/>
              <a:t>Swallow </a:t>
            </a:r>
          </a:p>
          <a:p>
            <a:pPr lvl="1"/>
            <a:r>
              <a:rPr lang="en-US"/>
              <a:t>Clear mucus</a:t>
            </a:r>
          </a:p>
        </p:txBody>
      </p:sp>
      <p:sp>
        <p:nvSpPr>
          <p:cNvPr id="2" name="TextBox 1">
            <a:extLst>
              <a:ext uri="{FF2B5EF4-FFF2-40B4-BE49-F238E27FC236}">
                <a16:creationId xmlns:a16="http://schemas.microsoft.com/office/drawing/2014/main" id="{01B979BD-B20B-1BC1-785E-9C5DA512B379}"/>
              </a:ext>
            </a:extLst>
          </p:cNvPr>
          <p:cNvSpPr txBox="1"/>
          <p:nvPr/>
        </p:nvSpPr>
        <p:spPr>
          <a:xfrm>
            <a:off x="2732567" y="6379535"/>
            <a:ext cx="7325833"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hlinkClick r:id="rId3"/>
              </a:rPr>
              <a:t>https://pmc.ncbi.nlm.nih.gov/articles/PMC3258650/</a:t>
            </a: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774C7E7-1328-4F02-0CC0-3176AABE5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193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4B2D0-BAFB-C50F-2862-906CC0ED9D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1066C8-6163-F966-BAA4-0244178D012E}"/>
              </a:ext>
            </a:extLst>
          </p:cNvPr>
          <p:cNvPicPr>
            <a:picLocks noChangeAspect="1"/>
          </p:cNvPicPr>
          <p:nvPr/>
        </p:nvPicPr>
        <p:blipFill>
          <a:blip r:embed="rId2"/>
          <a:stretch>
            <a:fillRect/>
          </a:stretch>
        </p:blipFill>
        <p:spPr>
          <a:xfrm>
            <a:off x="3444949" y="1467294"/>
            <a:ext cx="9303488" cy="5233212"/>
          </a:xfrm>
          <a:prstGeom prst="rect">
            <a:avLst/>
          </a:prstGeom>
        </p:spPr>
      </p:pic>
      <p:sp>
        <p:nvSpPr>
          <p:cNvPr id="4" name="Rounded Rectangle 3">
            <a:extLst>
              <a:ext uri="{FF2B5EF4-FFF2-40B4-BE49-F238E27FC236}">
                <a16:creationId xmlns:a16="http://schemas.microsoft.com/office/drawing/2014/main" id="{062BCDCA-97CB-ED4A-840D-7317B1DE5C55}"/>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6D97BD15-57A2-3142-4305-2152F443A77D}"/>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7FFC1926-AEB0-10D9-F1A7-3774B2A377AC}"/>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BB64E646-8B64-DD60-72AF-ADBA66DE8266}"/>
              </a:ext>
            </a:extLst>
          </p:cNvPr>
          <p:cNvSpPr>
            <a:spLocks noGrp="1"/>
          </p:cNvSpPr>
          <p:nvPr>
            <p:ph type="title"/>
          </p:nvPr>
        </p:nvSpPr>
        <p:spPr>
          <a:xfrm>
            <a:off x="838200" y="979693"/>
            <a:ext cx="10515600" cy="1072502"/>
          </a:xfrm>
        </p:spPr>
        <p:txBody>
          <a:bodyPr>
            <a:normAutofit fontScale="90000"/>
          </a:bodyPr>
          <a:lstStyle/>
          <a:p>
            <a:r>
              <a:rPr lang="en-US"/>
              <a:t>Adults: In the U.S., each year people age 65 &amp; older </a:t>
            </a:r>
            <a:br>
              <a:rPr lang="en-US"/>
            </a:br>
            <a:r>
              <a:rPr lang="en-US"/>
              <a:t>bear the following outcomes from RSV disease</a:t>
            </a:r>
            <a:br>
              <a:rPr lang="en-US"/>
            </a:br>
            <a:endParaRPr lang="en-US"/>
          </a:p>
        </p:txBody>
      </p:sp>
      <p:sp>
        <p:nvSpPr>
          <p:cNvPr id="13" name="Content Placeholder 12">
            <a:extLst>
              <a:ext uri="{FF2B5EF4-FFF2-40B4-BE49-F238E27FC236}">
                <a16:creationId xmlns:a16="http://schemas.microsoft.com/office/drawing/2014/main" id="{CDD07138-9AF1-CD72-741E-C88215E33A46}"/>
              </a:ext>
            </a:extLst>
          </p:cNvPr>
          <p:cNvSpPr>
            <a:spLocks noGrp="1"/>
          </p:cNvSpPr>
          <p:nvPr>
            <p:ph idx="1"/>
          </p:nvPr>
        </p:nvSpPr>
        <p:spPr>
          <a:xfrm>
            <a:off x="1095152" y="2073349"/>
            <a:ext cx="10258647" cy="4103614"/>
          </a:xfrm>
        </p:spPr>
        <p:txBody>
          <a:bodyPr/>
          <a:lstStyle/>
          <a:p>
            <a:r>
              <a:rPr lang="en-US"/>
              <a:t>2,200,000 symptomatic illnesses</a:t>
            </a:r>
          </a:p>
          <a:p>
            <a:r>
              <a:rPr lang="en-US"/>
              <a:t>177,000 hospitalizations</a:t>
            </a:r>
          </a:p>
          <a:p>
            <a:r>
              <a:rPr lang="en-US"/>
              <a:t>14,000 deaths</a:t>
            </a:r>
          </a:p>
        </p:txBody>
      </p:sp>
      <p:sp>
        <p:nvSpPr>
          <p:cNvPr id="7" name="TextBox 6">
            <a:extLst>
              <a:ext uri="{FF2B5EF4-FFF2-40B4-BE49-F238E27FC236}">
                <a16:creationId xmlns:a16="http://schemas.microsoft.com/office/drawing/2014/main" id="{E940F582-8AAA-D134-775F-EEAEF53D32CE}"/>
              </a:ext>
            </a:extLst>
          </p:cNvPr>
          <p:cNvSpPr txBox="1"/>
          <p:nvPr/>
        </p:nvSpPr>
        <p:spPr>
          <a:xfrm>
            <a:off x="2562446" y="6307362"/>
            <a:ext cx="9781953"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B64AF"/>
                </a:solidFill>
                <a:effectLst/>
                <a:uLnTx/>
                <a:uFillTx/>
                <a:latin typeface="Calibri" panose="020F0502020204030204"/>
                <a:ea typeface="+mn-ea"/>
                <a:cs typeface="+mn-cs"/>
                <a:hlinkClick r:id="rId3"/>
              </a:rPr>
              <a:t>https://publications.aap.org/redbook/book/755/Red-Book-2024-2027-Report-of-the-Committee-on?autologincheck=redirected%E2%80%8B</a:t>
            </a:r>
            <a:endParaRPr kumimoji="0" lang="en-US" sz="1400" b="0" i="0" u="none" strike="noStrike" kern="1200" cap="none" spc="0" normalizeH="0" baseline="0" noProof="0">
              <a:ln>
                <a:noFill/>
              </a:ln>
              <a:solidFill>
                <a:srgbClr val="3B64AF"/>
              </a:solidFill>
              <a:effectLst/>
              <a:uLnTx/>
              <a:uFillTx/>
              <a:latin typeface="Calibri" panose="020F0502020204030204"/>
              <a:ea typeface="Calibri"/>
              <a:cs typeface="Calibri"/>
            </a:endParaRPr>
          </a:p>
        </p:txBody>
      </p:sp>
      <p:sp>
        <p:nvSpPr>
          <p:cNvPr id="2" name="Slide Number Placeholder 1">
            <a:extLst>
              <a:ext uri="{FF2B5EF4-FFF2-40B4-BE49-F238E27FC236}">
                <a16:creationId xmlns:a16="http://schemas.microsoft.com/office/drawing/2014/main" id="{2F94D63F-909B-65AE-0B86-E36B476A344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8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51E3-700C-4839-0442-F4492F39E201}"/>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7BA8E827-6F1B-499E-703D-C814D6B7A499}"/>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3F5E75B-2F4A-6BA1-5AE1-9570032BE11B}"/>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013B1BB-D8D7-8B0F-9F33-8FB08B903CC9}"/>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B892DBA-E193-5861-D741-8E10A1C9D1B2}"/>
              </a:ext>
            </a:extLst>
          </p:cNvPr>
          <p:cNvPicPr>
            <a:picLocks noChangeAspect="1"/>
          </p:cNvPicPr>
          <p:nvPr/>
        </p:nvPicPr>
        <p:blipFill>
          <a:blip r:embed="rId3"/>
          <a:stretch>
            <a:fillRect/>
          </a:stretch>
        </p:blipFill>
        <p:spPr>
          <a:xfrm>
            <a:off x="3009013" y="700765"/>
            <a:ext cx="5407541" cy="6008379"/>
          </a:xfrm>
          <a:prstGeom prst="rect">
            <a:avLst/>
          </a:prstGeom>
        </p:spPr>
      </p:pic>
      <p:sp>
        <p:nvSpPr>
          <p:cNvPr id="2" name="Slide Number Placeholder 1">
            <a:extLst>
              <a:ext uri="{FF2B5EF4-FFF2-40B4-BE49-F238E27FC236}">
                <a16:creationId xmlns:a16="http://schemas.microsoft.com/office/drawing/2014/main" id="{1B117AC4-40D4-DCC6-A7B5-3FA531E144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2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B161-06C0-07D8-B42C-A37B776C889C}"/>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B9815C16-0ABB-F451-C386-5D18441F2C30}"/>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275EBDCA-57F5-50D9-5814-6DD507CF0D96}"/>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78A9BC0A-CF82-A4B0-5325-F3E84ACD300F}"/>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51F782F1-2FF7-67EB-71FF-2A122AFB1238}"/>
              </a:ext>
            </a:extLst>
          </p:cNvPr>
          <p:cNvSpPr>
            <a:spLocks noGrp="1"/>
          </p:cNvSpPr>
          <p:nvPr>
            <p:ph type="title"/>
          </p:nvPr>
        </p:nvSpPr>
        <p:spPr>
          <a:xfrm>
            <a:off x="838200" y="618186"/>
            <a:ext cx="10515600" cy="1072502"/>
          </a:xfrm>
        </p:spPr>
        <p:txBody>
          <a:bodyPr/>
          <a:lstStyle/>
          <a:p>
            <a:r>
              <a:rPr lang="en-US"/>
              <a:t>RSV Spread</a:t>
            </a:r>
          </a:p>
        </p:txBody>
      </p:sp>
      <p:sp>
        <p:nvSpPr>
          <p:cNvPr id="9" name="TextBox 8">
            <a:extLst>
              <a:ext uri="{FF2B5EF4-FFF2-40B4-BE49-F238E27FC236}">
                <a16:creationId xmlns:a16="http://schemas.microsoft.com/office/drawing/2014/main" id="{226C3B12-79DD-9A1B-176F-C61BFEB474E7}"/>
              </a:ext>
            </a:extLst>
          </p:cNvPr>
          <p:cNvSpPr txBox="1"/>
          <p:nvPr/>
        </p:nvSpPr>
        <p:spPr>
          <a:xfrm>
            <a:off x="776178" y="5273749"/>
            <a:ext cx="11206716" cy="830997"/>
          </a:xfrm>
          <a:prstGeom prst="rect">
            <a:avLst/>
          </a:prstGeom>
          <a:solidFill>
            <a:srgbClr val="FEC00E"/>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64AF"/>
                </a:solidFill>
                <a:effectLst/>
                <a:uLnTx/>
                <a:uFillTx/>
                <a:latin typeface="Calibri" panose="020F0502020204030204"/>
                <a:ea typeface="+mn-ea"/>
                <a:cs typeface="+mn-cs"/>
              </a:rPr>
              <a:t>Each year, among young children in the U.S., </a:t>
            </a:r>
            <a:r>
              <a:rPr kumimoji="0" lang="en-US" sz="2400" b="1" i="1" u="none" strike="noStrike" kern="1200" cap="none" spc="0" normalizeH="0" baseline="0" noProof="0">
                <a:ln>
                  <a:noFill/>
                </a:ln>
                <a:solidFill>
                  <a:srgbClr val="3B64AF"/>
                </a:solidFill>
                <a:effectLst/>
                <a:uLnTx/>
                <a:uFillTx/>
                <a:latin typeface="Calibri" panose="020F0502020204030204"/>
                <a:ea typeface="+mn-ea"/>
                <a:cs typeface="+mn-cs"/>
              </a:rPr>
              <a:t>before prevention was available,</a:t>
            </a:r>
            <a:r>
              <a:rPr kumimoji="0" lang="en-US" sz="2400" b="1" i="0" u="none" strike="noStrike" kern="1200" cap="none" spc="0" normalizeH="0" baseline="0" noProof="0">
                <a:ln>
                  <a:noFill/>
                </a:ln>
                <a:solidFill>
                  <a:srgbClr val="3B64AF"/>
                </a:solidFill>
                <a:effectLst/>
                <a:uLnTx/>
                <a:uFillTx/>
                <a:latin typeface="Calibri" panose="020F0502020204030204"/>
                <a:ea typeface="+mn-ea"/>
                <a:cs typeface="+mn-cs"/>
              </a:rPr>
              <a:t> </a:t>
            </a:r>
            <a:br>
              <a:rPr kumimoji="0" lang="en-US" sz="2400" b="1" i="0" u="none" strike="noStrike" kern="1200" cap="none" spc="0" normalizeH="0" baseline="0" noProof="0">
                <a:ln>
                  <a:noFill/>
                </a:ln>
                <a:solidFill>
                  <a:srgbClr val="3B64AF"/>
                </a:solidFill>
                <a:effectLst/>
                <a:uLnTx/>
                <a:uFillTx/>
                <a:latin typeface="Calibri" panose="020F0502020204030204"/>
                <a:ea typeface="+mn-ea"/>
                <a:cs typeface="+mn-cs"/>
              </a:rPr>
            </a:br>
            <a:r>
              <a:rPr kumimoji="0" lang="en-US" sz="2400" b="1" i="0" u="none" strike="noStrike" kern="1200" cap="none" spc="0" normalizeH="0" baseline="0" noProof="0">
                <a:ln>
                  <a:noFill/>
                </a:ln>
                <a:solidFill>
                  <a:srgbClr val="3B64AF"/>
                </a:solidFill>
                <a:effectLst/>
                <a:uLnTx/>
                <a:uFillTx/>
                <a:latin typeface="Calibri" panose="020F0502020204030204"/>
                <a:ea typeface="+mn-ea"/>
                <a:cs typeface="+mn-cs"/>
              </a:rPr>
              <a:t>RSV disease led to </a:t>
            </a:r>
            <a:r>
              <a:rPr kumimoji="0" lang="en-US" sz="2400" b="0" i="0" u="none" strike="noStrike" kern="1200" cap="none" spc="0" normalizeH="0" baseline="0" noProof="0">
                <a:ln>
                  <a:noFill/>
                </a:ln>
                <a:solidFill>
                  <a:srgbClr val="3B64AF"/>
                </a:solidFill>
                <a:effectLst/>
                <a:uLnTx/>
                <a:uFillTx/>
                <a:latin typeface="Calibri" panose="020F0502020204030204"/>
                <a:ea typeface="+mn-ea"/>
                <a:cs typeface="+mn-cs"/>
              </a:rPr>
              <a:t>&gt;</a:t>
            </a:r>
            <a:r>
              <a:rPr kumimoji="0" lang="en-US" sz="2400" b="1" i="0" u="none" strike="noStrike" kern="1200" cap="none" spc="0" normalizeH="0" baseline="0" noProof="0">
                <a:ln>
                  <a:noFill/>
                </a:ln>
                <a:solidFill>
                  <a:srgbClr val="3B64AF"/>
                </a:solidFill>
                <a:effectLst/>
                <a:uLnTx/>
                <a:uFillTx/>
                <a:latin typeface="Calibri" panose="020F0502020204030204"/>
                <a:ea typeface="+mn-ea"/>
                <a:cs typeface="+mn-cs"/>
              </a:rPr>
              <a:t>2 million visits </a:t>
            </a:r>
            <a:r>
              <a:rPr kumimoji="0" lang="en-US" sz="2400" b="0" i="0" u="none" strike="noStrike" kern="1200" cap="none" spc="0" normalizeH="0" baseline="0" noProof="0">
                <a:ln>
                  <a:noFill/>
                </a:ln>
                <a:solidFill>
                  <a:srgbClr val="3B64AF"/>
                </a:solidFill>
                <a:effectLst/>
                <a:uLnTx/>
                <a:uFillTx/>
                <a:latin typeface="Calibri" panose="020F0502020204030204"/>
                <a:ea typeface="+mn-ea"/>
                <a:cs typeface="+mn-cs"/>
              </a:rPr>
              <a:t>to a healthcare provider and </a:t>
            </a:r>
            <a:r>
              <a:rPr kumimoji="0" lang="en-US" sz="2400" b="1" i="0" u="none" strike="noStrike" kern="1200" cap="none" spc="0" normalizeH="0" baseline="0" noProof="0">
                <a:ln>
                  <a:noFill/>
                </a:ln>
                <a:solidFill>
                  <a:srgbClr val="3B64AF"/>
                </a:solidFill>
                <a:effectLst/>
                <a:uLnTx/>
                <a:uFillTx/>
                <a:latin typeface="Calibri" panose="020F0502020204030204"/>
                <a:ea typeface="+mn-ea"/>
                <a:cs typeface="+mn-cs"/>
              </a:rPr>
              <a:t>80,000 hospital stays</a:t>
            </a:r>
            <a:r>
              <a:rPr kumimoji="0" lang="en-US" sz="2400" b="0" i="0" u="none" strike="noStrike" kern="1200" cap="none" spc="0" normalizeH="0" baseline="0" noProof="0">
                <a:ln>
                  <a:noFill/>
                </a:ln>
                <a:solidFill>
                  <a:srgbClr val="3B64AF"/>
                </a:solidFill>
                <a:effectLst/>
                <a:uLnTx/>
                <a:uFillTx/>
                <a:latin typeface="Calibri" panose="020F0502020204030204"/>
                <a:ea typeface="+mn-ea"/>
                <a:cs typeface="+mn-cs"/>
              </a:rPr>
              <a:t>.</a:t>
            </a:r>
          </a:p>
        </p:txBody>
      </p:sp>
      <p:pic>
        <p:nvPicPr>
          <p:cNvPr id="11" name="Picture 10">
            <a:extLst>
              <a:ext uri="{FF2B5EF4-FFF2-40B4-BE49-F238E27FC236}">
                <a16:creationId xmlns:a16="http://schemas.microsoft.com/office/drawing/2014/main" id="{47D3783D-A817-0917-7432-9A23DAE94669}"/>
              </a:ext>
            </a:extLst>
          </p:cNvPr>
          <p:cNvPicPr>
            <a:picLocks noChangeAspect="1"/>
          </p:cNvPicPr>
          <p:nvPr/>
        </p:nvPicPr>
        <p:blipFill>
          <a:blip r:embed="rId3"/>
          <a:stretch>
            <a:fillRect/>
          </a:stretch>
        </p:blipFill>
        <p:spPr>
          <a:xfrm>
            <a:off x="3370521" y="723014"/>
            <a:ext cx="7772400" cy="4371975"/>
          </a:xfrm>
          <a:prstGeom prst="rect">
            <a:avLst/>
          </a:prstGeom>
        </p:spPr>
      </p:pic>
      <p:sp>
        <p:nvSpPr>
          <p:cNvPr id="2" name="Slide Number Placeholder 1">
            <a:extLst>
              <a:ext uri="{FF2B5EF4-FFF2-40B4-BE49-F238E27FC236}">
                <a16:creationId xmlns:a16="http://schemas.microsoft.com/office/drawing/2014/main" id="{B5178EA1-4B92-44DE-7083-FFC785FAB46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536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74BBC-500B-6105-D7D1-EB3FF41653EC}"/>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2DD38B2A-DF10-B329-4265-3D726E4A7B9D}"/>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5A78D708-0081-DF09-A50D-CFDEE9E2D272}"/>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3AC3A65D-5F2A-44BE-C83D-DC82584F5EE2}"/>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E640AC31-D875-B6B8-E288-EAF6C6720C4D}"/>
              </a:ext>
            </a:extLst>
          </p:cNvPr>
          <p:cNvSpPr>
            <a:spLocks noGrp="1"/>
          </p:cNvSpPr>
          <p:nvPr>
            <p:ph type="title"/>
          </p:nvPr>
        </p:nvSpPr>
        <p:spPr>
          <a:xfrm>
            <a:off x="838200" y="618186"/>
            <a:ext cx="10515600" cy="1072502"/>
          </a:xfrm>
        </p:spPr>
        <p:txBody>
          <a:bodyPr/>
          <a:lstStyle/>
          <a:p>
            <a:r>
              <a:rPr lang="en-US"/>
              <a:t>Outline of today’s 30-minute infant RSV webinar</a:t>
            </a:r>
          </a:p>
        </p:txBody>
      </p:sp>
      <p:sp>
        <p:nvSpPr>
          <p:cNvPr id="13" name="Content Placeholder 12">
            <a:extLst>
              <a:ext uri="{FF2B5EF4-FFF2-40B4-BE49-F238E27FC236}">
                <a16:creationId xmlns:a16="http://schemas.microsoft.com/office/drawing/2014/main" id="{D7B2A31E-8999-CC96-8C12-45255634EFDA}"/>
              </a:ext>
            </a:extLst>
          </p:cNvPr>
          <p:cNvSpPr>
            <a:spLocks noGrp="1"/>
          </p:cNvSpPr>
          <p:nvPr>
            <p:ph idx="1"/>
          </p:nvPr>
        </p:nvSpPr>
        <p:spPr>
          <a:xfrm>
            <a:off x="838200" y="1626002"/>
            <a:ext cx="10515600" cy="4351338"/>
          </a:xfrm>
        </p:spPr>
        <p:txBody>
          <a:bodyPr>
            <a:normAutofit lnSpcReduction="10000"/>
          </a:bodyPr>
          <a:lstStyle/>
          <a:p>
            <a:pPr>
              <a:lnSpc>
                <a:spcPct val="150000"/>
              </a:lnSpc>
            </a:pPr>
            <a:r>
              <a:rPr lang="en-US" dirty="0"/>
              <a:t>Why is RSV a big deal for infants?</a:t>
            </a:r>
          </a:p>
          <a:p>
            <a:pPr>
              <a:lnSpc>
                <a:spcPct val="150000"/>
              </a:lnSpc>
            </a:pPr>
            <a:r>
              <a:rPr lang="en-US" dirty="0">
                <a:highlight>
                  <a:srgbClr val="FEC00E"/>
                </a:highlight>
              </a:rPr>
              <a:t>How to prevent infant RSV disease</a:t>
            </a:r>
          </a:p>
          <a:p>
            <a:pPr>
              <a:lnSpc>
                <a:spcPct val="150000"/>
              </a:lnSpc>
            </a:pPr>
            <a:r>
              <a:rPr lang="en-US" dirty="0"/>
              <a:t>RSV preventive monoclonal antibody for infants</a:t>
            </a:r>
          </a:p>
          <a:p>
            <a:pPr>
              <a:lnSpc>
                <a:spcPct val="150000"/>
              </a:lnSpc>
            </a:pPr>
            <a:r>
              <a:rPr lang="en-US" dirty="0"/>
              <a:t>RSV vaccine for use during pregnancy</a:t>
            </a:r>
          </a:p>
          <a:p>
            <a:pPr>
              <a:lnSpc>
                <a:spcPct val="150000"/>
              </a:lnSpc>
            </a:pPr>
            <a:r>
              <a:rPr lang="en-US" dirty="0"/>
              <a:t>Wrap up</a:t>
            </a:r>
          </a:p>
          <a:p>
            <a:pPr>
              <a:lnSpc>
                <a:spcPct val="150000"/>
              </a:lnSpc>
            </a:pPr>
            <a:r>
              <a:rPr lang="en-US" dirty="0"/>
              <a:t>Additional resources</a:t>
            </a:r>
          </a:p>
        </p:txBody>
      </p:sp>
      <p:sp>
        <p:nvSpPr>
          <p:cNvPr id="2" name="Slide Number Placeholder 1">
            <a:extLst>
              <a:ext uri="{FF2B5EF4-FFF2-40B4-BE49-F238E27FC236}">
                <a16:creationId xmlns:a16="http://schemas.microsoft.com/office/drawing/2014/main" id="{C3305748-9C2C-FDB5-8191-B8494AE716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012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9A216-7AEF-E7AC-1025-980FD41A9C97}"/>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F0024B5-4329-4B0F-3062-261C84A1BF64}"/>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A0C02A84-4391-BFFF-3549-808FC9B99D14}"/>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F7BB24C9-C7EB-44EA-6707-75DF02F1CD2A}"/>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40204ADF-CD27-DD1F-C174-EAD06A4B70C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488B7F72-CA42-0E91-D619-09E2A351B61D}"/>
              </a:ext>
            </a:extLst>
          </p:cNvPr>
          <p:cNvSpPr>
            <a:spLocks noGrp="1"/>
          </p:cNvSpPr>
          <p:nvPr>
            <p:ph type="title"/>
          </p:nvPr>
        </p:nvSpPr>
        <p:spPr>
          <a:xfrm>
            <a:off x="838200" y="618186"/>
            <a:ext cx="11155326" cy="1072502"/>
          </a:xfrm>
        </p:spPr>
        <p:txBody>
          <a:bodyPr>
            <a:normAutofit fontScale="90000"/>
          </a:bodyPr>
          <a:lstStyle/>
          <a:p>
            <a:r>
              <a:rPr lang="en-US"/>
              <a:t>Why common methods are not very effective for RSV </a:t>
            </a:r>
            <a:br>
              <a:rPr lang="en-US"/>
            </a:br>
            <a:r>
              <a:rPr lang="en-US"/>
              <a:t>(e.g., hand washing, stay home when ill)</a:t>
            </a:r>
          </a:p>
        </p:txBody>
      </p:sp>
      <p:pic>
        <p:nvPicPr>
          <p:cNvPr id="7" name="Picture 6">
            <a:extLst>
              <a:ext uri="{FF2B5EF4-FFF2-40B4-BE49-F238E27FC236}">
                <a16:creationId xmlns:a16="http://schemas.microsoft.com/office/drawing/2014/main" id="{6E4F7F66-4D4E-0B29-ECBB-5C72E5C49C69}"/>
              </a:ext>
            </a:extLst>
          </p:cNvPr>
          <p:cNvPicPr>
            <a:picLocks noChangeAspect="1"/>
          </p:cNvPicPr>
          <p:nvPr/>
        </p:nvPicPr>
        <p:blipFill>
          <a:blip r:embed="rId3"/>
          <a:stretch>
            <a:fillRect/>
          </a:stretch>
        </p:blipFill>
        <p:spPr>
          <a:xfrm>
            <a:off x="2495109" y="1641243"/>
            <a:ext cx="9696891" cy="5454501"/>
          </a:xfrm>
          <a:prstGeom prst="rect">
            <a:avLst/>
          </a:prstGeom>
        </p:spPr>
      </p:pic>
    </p:spTree>
    <p:extLst>
      <p:ext uri="{BB962C8B-B14F-4D97-AF65-F5344CB8AC3E}">
        <p14:creationId xmlns:p14="http://schemas.microsoft.com/office/powerpoint/2010/main" val="1704937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C053B-5733-CCE3-C95F-599DA7235611}"/>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70FC2718-7144-BF32-930B-C9CBE054ACB1}"/>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A95CBE52-D78D-D8CF-0106-C49B2B570BDD}"/>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1C09D428-80BE-8F3F-F1EF-E0273C81D76B}"/>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C16D30C1-05D9-8506-4B94-4751A09EBB0D}"/>
              </a:ext>
            </a:extLst>
          </p:cNvPr>
          <p:cNvSpPr>
            <a:spLocks noGrp="1"/>
          </p:cNvSpPr>
          <p:nvPr>
            <p:ph type="title"/>
          </p:nvPr>
        </p:nvSpPr>
        <p:spPr>
          <a:xfrm>
            <a:off x="838200" y="618186"/>
            <a:ext cx="10515600" cy="1072502"/>
          </a:xfrm>
        </p:spPr>
        <p:txBody>
          <a:bodyPr/>
          <a:lstStyle/>
          <a:p>
            <a:r>
              <a:rPr lang="en-US"/>
              <a:t>Immunization is very effective</a:t>
            </a:r>
          </a:p>
        </p:txBody>
      </p:sp>
      <p:pic>
        <p:nvPicPr>
          <p:cNvPr id="3" name="Picture 2">
            <a:extLst>
              <a:ext uri="{FF2B5EF4-FFF2-40B4-BE49-F238E27FC236}">
                <a16:creationId xmlns:a16="http://schemas.microsoft.com/office/drawing/2014/main" id="{680D5014-7AB6-FC10-29E9-C7EFAB6A1CF4}"/>
              </a:ext>
            </a:extLst>
          </p:cNvPr>
          <p:cNvPicPr>
            <a:picLocks noChangeAspect="1"/>
          </p:cNvPicPr>
          <p:nvPr/>
        </p:nvPicPr>
        <p:blipFill>
          <a:blip r:embed="rId2"/>
          <a:stretch>
            <a:fillRect/>
          </a:stretch>
        </p:blipFill>
        <p:spPr>
          <a:xfrm>
            <a:off x="2843446" y="3429000"/>
            <a:ext cx="9348554" cy="4414506"/>
          </a:xfrm>
          <a:prstGeom prst="rect">
            <a:avLst/>
          </a:prstGeom>
        </p:spPr>
      </p:pic>
      <p:sp>
        <p:nvSpPr>
          <p:cNvPr id="13" name="Content Placeholder 12">
            <a:extLst>
              <a:ext uri="{FF2B5EF4-FFF2-40B4-BE49-F238E27FC236}">
                <a16:creationId xmlns:a16="http://schemas.microsoft.com/office/drawing/2014/main" id="{A2E49163-C83F-0D3F-D084-F04259950424}"/>
              </a:ext>
            </a:extLst>
          </p:cNvPr>
          <p:cNvSpPr>
            <a:spLocks noGrp="1"/>
          </p:cNvSpPr>
          <p:nvPr>
            <p:ph idx="1"/>
          </p:nvPr>
        </p:nvSpPr>
        <p:spPr>
          <a:xfrm>
            <a:off x="838200" y="1632442"/>
            <a:ext cx="10515600" cy="4351338"/>
          </a:xfrm>
        </p:spPr>
        <p:txBody>
          <a:bodyPr/>
          <a:lstStyle/>
          <a:p>
            <a:pPr marL="0" indent="0">
              <a:lnSpc>
                <a:spcPct val="150000"/>
              </a:lnSpc>
              <a:buNone/>
            </a:pPr>
            <a:r>
              <a:rPr lang="en-US" dirty="0"/>
              <a:t>In 2023, three advances in RSV prevention became available.</a:t>
            </a:r>
          </a:p>
          <a:p>
            <a:pPr>
              <a:lnSpc>
                <a:spcPct val="150000"/>
              </a:lnSpc>
            </a:pPr>
            <a:r>
              <a:rPr lang="en-US" dirty="0"/>
              <a:t>RSV preventive monoclonal antibody (</a:t>
            </a:r>
            <a:r>
              <a:rPr lang="en-US" dirty="0" err="1"/>
              <a:t>mAb</a:t>
            </a:r>
            <a:r>
              <a:rPr lang="en-US" dirty="0"/>
              <a:t>)</a:t>
            </a:r>
          </a:p>
          <a:p>
            <a:pPr>
              <a:lnSpc>
                <a:spcPct val="150000"/>
              </a:lnSpc>
            </a:pPr>
            <a:r>
              <a:rPr lang="en-US" dirty="0"/>
              <a:t>RSV vaccine for use during pregnancy to protect the newborn</a:t>
            </a:r>
          </a:p>
          <a:p>
            <a:pPr>
              <a:lnSpc>
                <a:spcPct val="150000"/>
              </a:lnSpc>
            </a:pPr>
            <a:r>
              <a:rPr lang="en-US" dirty="0"/>
              <a:t>RSV vaccine for adults</a:t>
            </a:r>
          </a:p>
        </p:txBody>
      </p:sp>
      <p:sp>
        <p:nvSpPr>
          <p:cNvPr id="2" name="Slide Number Placeholder 1">
            <a:extLst>
              <a:ext uri="{FF2B5EF4-FFF2-40B4-BE49-F238E27FC236}">
                <a16:creationId xmlns:a16="http://schemas.microsoft.com/office/drawing/2014/main" id="{38B0559F-8470-C50E-A0A7-F9B5B03F39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83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283464"/>
          </a:xfrm>
          <a:prstGeom prst="rect">
            <a:avLst/>
          </a:prstGeom>
          <a:solidFill>
            <a:srgbClr val="FEC00E"/>
          </a:solidFill>
          <a:ln w="12700">
            <a:solidFill>
              <a:srgbClr val="33333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3" name="Shape 1"/>
          <p:cNvSpPr/>
          <p:nvPr/>
        </p:nvSpPr>
        <p:spPr>
          <a:xfrm>
            <a:off x="0" y="283464"/>
            <a:ext cx="12191695" cy="164592"/>
          </a:xfrm>
          <a:prstGeom prst="rect">
            <a:avLst/>
          </a:prstGeom>
          <a:solidFill>
            <a:srgbClr val="063A80"/>
          </a:solidFill>
          <a:ln w="12700">
            <a:solidFill>
              <a:srgbClr val="33333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4" name="Shape 2"/>
          <p:cNvSpPr/>
          <p:nvPr/>
        </p:nvSpPr>
        <p:spPr>
          <a:xfrm>
            <a:off x="0" y="448056"/>
            <a:ext cx="12191695" cy="292608"/>
          </a:xfrm>
          <a:prstGeom prst="rect">
            <a:avLst/>
          </a:prstGeom>
          <a:solidFill>
            <a:srgbClr val="56ACF8"/>
          </a:solidFill>
          <a:ln w="12700">
            <a:solidFill>
              <a:srgbClr val="33333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5" name="Text 3"/>
          <p:cNvSpPr/>
          <p:nvPr/>
        </p:nvSpPr>
        <p:spPr>
          <a:xfrm>
            <a:off x="8595360" y="6355080"/>
            <a:ext cx="2743200" cy="25603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55555"/>
                </a:solidFill>
                <a:effectLst/>
                <a:uLnTx/>
                <a:uFillTx/>
                <a:latin typeface="Aptos" pitchFamily="34" charset="0"/>
                <a:ea typeface="Aptos" pitchFamily="34" charset="-122"/>
                <a:cs typeface="Aptos" pitchFamily="34" charset="-120"/>
              </a:rPr>
              <a:t>1</a:t>
            </a:r>
            <a:endParaRPr kumimoji="0" lang="en-US" sz="11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6" name="Text 4"/>
          <p:cNvSpPr/>
          <p:nvPr/>
        </p:nvSpPr>
        <p:spPr>
          <a:xfrm>
            <a:off x="746905" y="804672"/>
            <a:ext cx="10332720" cy="411480"/>
          </a:xfrm>
          <a:prstGeom prst="rect">
            <a:avLst/>
          </a:prstGeom>
          <a:noFill/>
          <a:ln/>
        </p:spPr>
        <p:txBody>
          <a:bodyPr wrap="square" lIns="0" tIns="0" rIns="0" bIns="0" rtlCol="0" anchor="ct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1F1F1F"/>
                </a:solidFill>
                <a:effectLst/>
                <a:uLnTx/>
                <a:uFillTx/>
                <a:latin typeface="Aptos Display" pitchFamily="34" charset="0"/>
                <a:ea typeface="Aptos Display" pitchFamily="34" charset="-122"/>
                <a:cs typeface="Aptos Display" pitchFamily="34" charset="-120"/>
              </a:rPr>
              <a:t>Continuing Education Accreditation</a:t>
            </a:r>
            <a:endParaRPr kumimoji="0" lang="en-US" sz="29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7" name="Text 5"/>
          <p:cNvSpPr/>
          <p:nvPr/>
        </p:nvSpPr>
        <p:spPr>
          <a:xfrm>
            <a:off x="814907" y="1748532"/>
            <a:ext cx="5349240" cy="201168"/>
          </a:xfrm>
          <a:prstGeom prst="rect">
            <a:avLst/>
          </a:prstGeom>
          <a:noFill/>
          <a:ln/>
        </p:spPr>
        <p:txBody>
          <a:bodyPr wrap="square" lIns="127" tIns="127" rIns="127" bIns="127"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F1F"/>
                </a:solidFill>
                <a:effectLst/>
                <a:uLnTx/>
                <a:uFillTx/>
                <a:latin typeface="Aptos" pitchFamily="34" charset="0"/>
                <a:ea typeface="Aptos" pitchFamily="34" charset="-122"/>
                <a:cs typeface="Aptos" pitchFamily="34" charset="-120"/>
              </a:rPr>
              <a:t>Joint Accreditation Statement</a:t>
            </a:r>
            <a:endParaRPr kumimoji="0" lang="en-US" sz="1400" b="0" i="0" u="none" strike="noStrike" kern="1200" cap="none" spc="0" normalizeH="0" baseline="0" noProof="0">
              <a:ln>
                <a:noFill/>
              </a:ln>
              <a:solidFill>
                <a:srgbClr val="3B64AF"/>
              </a:solidFill>
              <a:effectLst/>
              <a:uLnTx/>
              <a:uFillTx/>
              <a:latin typeface="Calibri" panose="020F0502020204030204"/>
              <a:ea typeface="+mn-ea"/>
              <a:cs typeface="+mn-cs"/>
            </a:endParaRPr>
          </a:p>
        </p:txBody>
      </p:sp>
      <p:pic>
        <p:nvPicPr>
          <p:cNvPr id="8" name="Image 0" descr="/mnt/data/docx_unzip/word/media/image1.png"/>
          <p:cNvPicPr>
            <a:picLocks noChangeAspect="1"/>
          </p:cNvPicPr>
          <p:nvPr/>
        </p:nvPicPr>
        <p:blipFill>
          <a:blip r:embed="rId3"/>
          <a:stretch>
            <a:fillRect/>
          </a:stretch>
        </p:blipFill>
        <p:spPr>
          <a:xfrm>
            <a:off x="583693" y="2209433"/>
            <a:ext cx="1220374" cy="833426"/>
          </a:xfrm>
          <a:prstGeom prst="rect">
            <a:avLst/>
          </a:prstGeom>
        </p:spPr>
      </p:pic>
      <p:sp>
        <p:nvSpPr>
          <p:cNvPr id="9" name="Text 6"/>
          <p:cNvSpPr/>
          <p:nvPr/>
        </p:nvSpPr>
        <p:spPr>
          <a:xfrm>
            <a:off x="1848614" y="1984389"/>
            <a:ext cx="4489704" cy="941832"/>
          </a:xfrm>
          <a:prstGeom prst="rect">
            <a:avLst/>
          </a:prstGeom>
          <a:noFill/>
          <a:ln/>
        </p:spPr>
        <p:txBody>
          <a:bodyPr wrap="square" lIns="254" tIns="254" rIns="254" bIns="254"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F1F"/>
                </a:solidFill>
                <a:effectLst/>
                <a:uLnTx/>
                <a:uFillTx/>
                <a:latin typeface="Aptos" pitchFamily="34" charset="0"/>
                <a:ea typeface="Aptos" pitchFamily="34" charset="-122"/>
                <a:cs typeface="Aptos" pitchFamily="34" charset="-120"/>
              </a:rPr>
              <a:t>In support of improving patient care, this activity has been planned and implemented by PRIME Education (PRIME®) and Immunize Kansas Coalition. PRIME® is jointly accredited by the Accreditation Council for Continuing Medical Education (ACCME), the Accreditation Council for Pharmacy Education (ACPE), and the American Nurses Credentialing Center (ANCC) to provide continuing education for the healthcare team.</a:t>
            </a:r>
            <a:endParaRPr kumimoji="0" lang="en-US" sz="1200" b="0" i="0" u="none" strike="noStrike" kern="1200" cap="none" spc="0" normalizeH="0" baseline="0" noProof="0" dirty="0">
              <a:ln>
                <a:noFill/>
              </a:ln>
              <a:solidFill>
                <a:srgbClr val="3B64AF"/>
              </a:solidFill>
              <a:effectLst/>
              <a:uLnTx/>
              <a:uFillTx/>
              <a:latin typeface="Calibri" panose="020F0502020204030204"/>
              <a:ea typeface="+mn-ea"/>
              <a:cs typeface="+mn-cs"/>
            </a:endParaRPr>
          </a:p>
        </p:txBody>
      </p:sp>
      <p:sp>
        <p:nvSpPr>
          <p:cNvPr id="10" name="Text 7"/>
          <p:cNvSpPr/>
          <p:nvPr/>
        </p:nvSpPr>
        <p:spPr>
          <a:xfrm>
            <a:off x="853442" y="3442695"/>
            <a:ext cx="5349240" cy="201168"/>
          </a:xfrm>
          <a:prstGeom prst="rect">
            <a:avLst/>
          </a:prstGeom>
          <a:noFill/>
          <a:ln/>
        </p:spPr>
        <p:txBody>
          <a:bodyPr wrap="square" lIns="127" tIns="127" rIns="127" bIns="127"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F1F"/>
                </a:solidFill>
                <a:effectLst/>
                <a:uLnTx/>
                <a:uFillTx/>
                <a:latin typeface="Aptos" pitchFamily="34" charset="0"/>
                <a:ea typeface="Aptos" pitchFamily="34" charset="-122"/>
                <a:cs typeface="Aptos" pitchFamily="34" charset="-120"/>
              </a:rPr>
              <a:t>Physician Credit Designation Statement</a:t>
            </a:r>
            <a:endParaRPr kumimoji="0" lang="en-US" sz="1400" b="0" i="0" u="none" strike="noStrike" kern="1200" cap="none" spc="0" normalizeH="0" baseline="0" noProof="0">
              <a:ln>
                <a:noFill/>
              </a:ln>
              <a:solidFill>
                <a:srgbClr val="3B64AF"/>
              </a:solidFill>
              <a:effectLst/>
              <a:uLnTx/>
              <a:uFillTx/>
              <a:latin typeface="Calibri" panose="020F0502020204030204"/>
              <a:ea typeface="+mn-ea"/>
              <a:cs typeface="+mn-cs"/>
            </a:endParaRPr>
          </a:p>
        </p:txBody>
      </p:sp>
      <p:pic>
        <p:nvPicPr>
          <p:cNvPr id="11" name="Image 1" descr="/mnt/data/docx_unzip/word/media/image2.png"/>
          <p:cNvPicPr>
            <a:picLocks noChangeAspect="1"/>
          </p:cNvPicPr>
          <p:nvPr/>
        </p:nvPicPr>
        <p:blipFill>
          <a:blip r:embed="rId4"/>
          <a:stretch>
            <a:fillRect/>
          </a:stretch>
        </p:blipFill>
        <p:spPr>
          <a:xfrm>
            <a:off x="699720" y="3653893"/>
            <a:ext cx="853844" cy="853844"/>
          </a:xfrm>
          <a:prstGeom prst="rect">
            <a:avLst/>
          </a:prstGeom>
        </p:spPr>
      </p:pic>
      <p:sp>
        <p:nvSpPr>
          <p:cNvPr id="12" name="Text 8"/>
          <p:cNvSpPr/>
          <p:nvPr/>
        </p:nvSpPr>
        <p:spPr>
          <a:xfrm>
            <a:off x="1511810" y="3671295"/>
            <a:ext cx="4690872" cy="758952"/>
          </a:xfrm>
          <a:prstGeom prst="rect">
            <a:avLst/>
          </a:prstGeom>
          <a:noFill/>
          <a:ln/>
        </p:spPr>
        <p:txBody>
          <a:bodyPr wrap="square" lIns="254" tIns="254" rIns="254" bIns="254"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PRIME® designates this Live activity for a maximum of </a:t>
            </a:r>
            <a:r>
              <a:rPr kumimoji="0" lang="en-US" sz="1200" b="1" i="0" u="none" strike="noStrike" kern="1200" cap="none" spc="0" normalizeH="0" baseline="0" noProof="0" dirty="0">
                <a:ln>
                  <a:noFill/>
                </a:ln>
                <a:solidFill>
                  <a:srgbClr val="1F1F1F"/>
                </a:solidFill>
                <a:effectLst/>
                <a:uLnTx/>
                <a:uFillTx/>
                <a:latin typeface="Aptos"/>
                <a:ea typeface="Calibri" panose="020F0502020204030204"/>
                <a:cs typeface="Calibri" panose="020F0502020204030204"/>
              </a:rPr>
              <a:t>0.5</a:t>
            </a:r>
            <a:r>
              <a:rPr kumimoji="0" lang="en-US" sz="12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 </a:t>
            </a:r>
            <a:r>
              <a:rPr kumimoji="0" lang="en-US" sz="1200" b="0" i="1"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AMA PRA Category 1 Credits™</a:t>
            </a:r>
            <a:r>
              <a:rPr kumimoji="0" lang="en-US" sz="12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 Physicians should claim only credit commensurate with the extent of their participation in the activity.</a:t>
            </a:r>
            <a:endParaRPr kumimoji="0" lang="en-US" sz="1200" b="0" i="0" u="none" strike="noStrike" kern="1200" cap="none" spc="0" normalizeH="0" baseline="0" noProof="0" dirty="0">
              <a:ln>
                <a:noFill/>
              </a:ln>
              <a:solidFill>
                <a:srgbClr val="3B64AF"/>
              </a:solidFill>
              <a:effectLst/>
              <a:uLnTx/>
              <a:uFillTx/>
              <a:latin typeface="Aptos"/>
              <a:ea typeface="Calibri"/>
              <a:cs typeface="Calibri"/>
            </a:endParaRPr>
          </a:p>
        </p:txBody>
      </p:sp>
      <p:sp>
        <p:nvSpPr>
          <p:cNvPr id="13" name="Text 9"/>
          <p:cNvSpPr/>
          <p:nvPr/>
        </p:nvSpPr>
        <p:spPr>
          <a:xfrm>
            <a:off x="872335" y="4720902"/>
            <a:ext cx="5349240" cy="201168"/>
          </a:xfrm>
          <a:prstGeom prst="rect">
            <a:avLst/>
          </a:prstGeom>
          <a:noFill/>
          <a:ln/>
        </p:spPr>
        <p:txBody>
          <a:bodyPr wrap="square" lIns="127" tIns="127" rIns="127" bIns="127"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F1F"/>
                </a:solidFill>
                <a:effectLst/>
                <a:uLnTx/>
                <a:uFillTx/>
                <a:latin typeface="Aptos" pitchFamily="34" charset="0"/>
                <a:ea typeface="Aptos" pitchFamily="34" charset="-122"/>
                <a:cs typeface="Aptos" pitchFamily="34" charset="-120"/>
              </a:rPr>
              <a:t>Physician Associate Accreditation Statement</a:t>
            </a:r>
            <a:endParaRPr kumimoji="0" lang="en-US" sz="1400" b="0" i="0" u="none" strike="noStrike" kern="1200" cap="none" spc="0" normalizeH="0" baseline="0" noProof="0">
              <a:ln>
                <a:noFill/>
              </a:ln>
              <a:solidFill>
                <a:srgbClr val="3B64AF"/>
              </a:solidFill>
              <a:effectLst/>
              <a:uLnTx/>
              <a:uFillTx/>
              <a:latin typeface="Calibri" panose="020F0502020204030204"/>
              <a:ea typeface="+mn-ea"/>
              <a:cs typeface="+mn-cs"/>
            </a:endParaRPr>
          </a:p>
        </p:txBody>
      </p:sp>
      <p:pic>
        <p:nvPicPr>
          <p:cNvPr id="14" name="Image 2" descr="/mnt/data/docx_unzip/word/media/image3.png"/>
          <p:cNvPicPr>
            <a:picLocks noChangeAspect="1"/>
          </p:cNvPicPr>
          <p:nvPr/>
        </p:nvPicPr>
        <p:blipFill>
          <a:blip r:embed="rId5"/>
          <a:stretch>
            <a:fillRect/>
          </a:stretch>
        </p:blipFill>
        <p:spPr>
          <a:xfrm>
            <a:off x="697821" y="5013111"/>
            <a:ext cx="699377" cy="699377"/>
          </a:xfrm>
          <a:prstGeom prst="rect">
            <a:avLst/>
          </a:prstGeom>
        </p:spPr>
      </p:pic>
      <p:sp>
        <p:nvSpPr>
          <p:cNvPr id="15" name="Text 10"/>
          <p:cNvSpPr/>
          <p:nvPr/>
        </p:nvSpPr>
        <p:spPr>
          <a:xfrm>
            <a:off x="1530703" y="4949502"/>
            <a:ext cx="4690872" cy="758952"/>
          </a:xfrm>
          <a:prstGeom prst="rect">
            <a:avLst/>
          </a:prstGeom>
          <a:noFill/>
          <a:ln/>
        </p:spPr>
        <p:txBody>
          <a:bodyPr wrap="square" lIns="254" tIns="254" rIns="254" bIns="254"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F1F"/>
                </a:solidFill>
                <a:effectLst/>
                <a:uLnTx/>
                <a:uFillTx/>
                <a:latin typeface="Aptos"/>
                <a:ea typeface="Aptos" pitchFamily="34" charset="-122"/>
                <a:cs typeface="Aptos" pitchFamily="34" charset="-120"/>
              </a:rPr>
              <a:t>PRIME® has been authorized by the American Academy of PAs (AAPA) to award AAPA Category 1 CME credit for activities planned in accordance with AAPA CME Criteria. This activity is designated for </a:t>
            </a:r>
            <a:r>
              <a:rPr kumimoji="0" lang="en-US" sz="1200" b="1" i="0" u="none" strike="noStrike" kern="1200" cap="none" spc="0" normalizeH="0" baseline="0" noProof="0">
                <a:ln>
                  <a:noFill/>
                </a:ln>
                <a:solidFill>
                  <a:srgbClr val="1F1F1F"/>
                </a:solidFill>
                <a:effectLst/>
                <a:uLnTx/>
                <a:uFillTx/>
                <a:latin typeface="Aptos"/>
                <a:ea typeface="Aptos" pitchFamily="34" charset="-122"/>
                <a:cs typeface="Aptos" pitchFamily="34" charset="-120"/>
              </a:rPr>
              <a:t>0.5</a:t>
            </a:r>
            <a:r>
              <a:rPr kumimoji="0" lang="en-US" sz="1200" b="0" i="0" u="none" strike="noStrike" kern="1200" cap="none" spc="0" normalizeH="0" baseline="0" noProof="0">
                <a:ln>
                  <a:noFill/>
                </a:ln>
                <a:solidFill>
                  <a:srgbClr val="1F1F1F"/>
                </a:solidFill>
                <a:effectLst/>
                <a:uLnTx/>
                <a:uFillTx/>
                <a:latin typeface="Aptos"/>
                <a:ea typeface="Aptos" pitchFamily="34" charset="-122"/>
                <a:cs typeface="Aptos" pitchFamily="34" charset="-120"/>
              </a:rPr>
              <a:t> AAPA Category 1 CME credit. Approval is valid until . PAs should only claim credit commensurate with the extent of their participation.</a:t>
            </a:r>
            <a:endParaRPr kumimoji="0" lang="en-US" sz="1200" b="0" i="0" u="none" strike="noStrike" kern="1200" cap="none" spc="0" normalizeH="0" baseline="0" noProof="0">
              <a:ln>
                <a:noFill/>
              </a:ln>
              <a:solidFill>
                <a:srgbClr val="3B64AF"/>
              </a:solidFill>
              <a:effectLst/>
              <a:uLnTx/>
              <a:uFillTx/>
              <a:latin typeface="Aptos"/>
              <a:ea typeface="+mn-ea"/>
              <a:cs typeface="+mn-cs"/>
            </a:endParaRPr>
          </a:p>
        </p:txBody>
      </p:sp>
      <p:sp>
        <p:nvSpPr>
          <p:cNvPr id="16" name="Text 11"/>
          <p:cNvSpPr/>
          <p:nvPr/>
        </p:nvSpPr>
        <p:spPr>
          <a:xfrm>
            <a:off x="6550154" y="1655205"/>
            <a:ext cx="5166360" cy="201168"/>
          </a:xfrm>
          <a:prstGeom prst="rect">
            <a:avLst/>
          </a:prstGeom>
          <a:noFill/>
          <a:ln/>
        </p:spPr>
        <p:txBody>
          <a:bodyPr wrap="square" lIns="127" tIns="127" rIns="127" bIns="127"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F1F"/>
                </a:solidFill>
                <a:effectLst/>
                <a:uLnTx/>
                <a:uFillTx/>
                <a:latin typeface="Aptos" pitchFamily="34" charset="0"/>
                <a:ea typeface="Aptos" pitchFamily="34" charset="-122"/>
                <a:cs typeface="Aptos" pitchFamily="34" charset="-120"/>
              </a:rPr>
              <a:t>Pharmacist Accreditation Statement</a:t>
            </a:r>
            <a:endParaRPr kumimoji="0" lang="en-US" sz="1400" b="0" i="0" u="none" strike="noStrike" kern="1200" cap="none" spc="0" normalizeH="0" baseline="0" noProof="0">
              <a:ln>
                <a:noFill/>
              </a:ln>
              <a:solidFill>
                <a:srgbClr val="3B64AF"/>
              </a:solidFill>
              <a:effectLst/>
              <a:uLnTx/>
              <a:uFillTx/>
              <a:latin typeface="Calibri" panose="020F0502020204030204"/>
              <a:ea typeface="+mn-ea"/>
              <a:cs typeface="+mn-cs"/>
            </a:endParaRPr>
          </a:p>
        </p:txBody>
      </p:sp>
      <p:pic>
        <p:nvPicPr>
          <p:cNvPr id="17" name="Image 3" descr="/mnt/data/docx_unzip/word/media/image4.png"/>
          <p:cNvPicPr>
            <a:picLocks noChangeAspect="1"/>
          </p:cNvPicPr>
          <p:nvPr/>
        </p:nvPicPr>
        <p:blipFill>
          <a:blip r:embed="rId6"/>
          <a:stretch>
            <a:fillRect/>
          </a:stretch>
        </p:blipFill>
        <p:spPr>
          <a:xfrm>
            <a:off x="6413139" y="2088559"/>
            <a:ext cx="1087877" cy="840633"/>
          </a:xfrm>
          <a:prstGeom prst="rect">
            <a:avLst/>
          </a:prstGeom>
        </p:spPr>
      </p:pic>
      <p:sp>
        <p:nvSpPr>
          <p:cNvPr id="18" name="Text 12"/>
          <p:cNvSpPr/>
          <p:nvPr/>
        </p:nvSpPr>
        <p:spPr>
          <a:xfrm>
            <a:off x="7519304" y="1951296"/>
            <a:ext cx="4297535" cy="1631551"/>
          </a:xfrm>
          <a:prstGeom prst="rect">
            <a:avLst/>
          </a:prstGeom>
          <a:noFill/>
          <a:ln/>
        </p:spPr>
        <p:txBody>
          <a:bodyPr wrap="square" lIns="254" tIns="254" rIns="254" bIns="254"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F1F"/>
                </a:solidFill>
                <a:effectLst/>
                <a:uLnTx/>
                <a:uFillTx/>
                <a:latin typeface="Aptos"/>
                <a:ea typeface="Aptos" pitchFamily="34" charset="-122"/>
                <a:cs typeface="Aptos" pitchFamily="34" charset="-120"/>
              </a:rPr>
              <a:t>This Knowledge-based activity has been approved for </a:t>
            </a:r>
            <a:r>
              <a:rPr kumimoji="0" lang="en-US" sz="1200" b="1" i="0" u="none" strike="noStrike" kern="1200" cap="none" spc="0" normalizeH="0" baseline="0" noProof="0">
                <a:ln>
                  <a:noFill/>
                </a:ln>
                <a:solidFill>
                  <a:srgbClr val="1F1F1F"/>
                </a:solidFill>
                <a:effectLst/>
                <a:uLnTx/>
                <a:uFillTx/>
                <a:latin typeface="Aptos"/>
                <a:ea typeface="Aptos" pitchFamily="34" charset="-122"/>
                <a:cs typeface="Aptos" pitchFamily="34" charset="-120"/>
              </a:rPr>
              <a:t>0.5</a:t>
            </a:r>
            <a:r>
              <a:rPr kumimoji="0" lang="en-US" sz="1200" b="0" i="0" u="none" strike="noStrike" kern="1200" cap="none" spc="0" normalizeH="0" baseline="0" noProof="0">
                <a:ln>
                  <a:noFill/>
                </a:ln>
                <a:solidFill>
                  <a:srgbClr val="1F1F1F"/>
                </a:solidFill>
                <a:effectLst/>
                <a:uLnTx/>
                <a:uFillTx/>
                <a:latin typeface="Aptos"/>
                <a:ea typeface="Aptos" pitchFamily="34" charset="-122"/>
                <a:cs typeface="Aptos" pitchFamily="34" charset="-120"/>
              </a:rPr>
              <a:t> contact hour (0 CEUs) by PRIME® for pharmacists. The Universal Activity Number for this activity is </a:t>
            </a:r>
            <a:r>
              <a:rPr kumimoji="0" lang="en-US" sz="1200" b="1" i="0" u="none" strike="noStrike" kern="1200" cap="none" spc="0" normalizeH="0" baseline="0" noProof="0">
                <a:ln>
                  <a:noFill/>
                </a:ln>
                <a:solidFill>
                  <a:srgbClr val="1F1F1F"/>
                </a:solidFill>
                <a:effectLst/>
                <a:uLnTx/>
                <a:uFillTx/>
                <a:latin typeface="Aptos"/>
                <a:ea typeface="Aptos" pitchFamily="34" charset="-122"/>
                <a:cs typeface="Aptos" pitchFamily="34" charset="-120"/>
              </a:rPr>
              <a:t>JA0007144-9999-26-345-L06-P</a:t>
            </a:r>
            <a:r>
              <a:rPr kumimoji="0" lang="en-US" sz="1200" b="0" i="0" u="none" strike="noStrike" kern="1200" cap="none" spc="0" normalizeH="0" baseline="0" noProof="0">
                <a:ln>
                  <a:noFill/>
                </a:ln>
                <a:solidFill>
                  <a:srgbClr val="1F1F1F"/>
                </a:solidFill>
                <a:effectLst/>
                <a:uLnTx/>
                <a:uFillTx/>
                <a:latin typeface="Aptos"/>
                <a:ea typeface="Aptos" pitchFamily="34" charset="-122"/>
                <a:cs typeface="Aptos" pitchFamily="34" charset="-120"/>
              </a:rPr>
              <a:t>. Pharmacy CE credits can be submitted to the NABP upon successful completion of the activity by providing your NABP ID &amp; DOB, which must be submitted within 60 days of completion. Pharmacists with questions can contact NABP customer service (</a:t>
            </a:r>
            <a:r>
              <a:rPr kumimoji="0" lang="en-US" sz="1200" b="0" i="0" u="none" strike="noStrike" kern="1200" cap="none" spc="0" normalizeH="0" baseline="0" noProof="0" err="1">
                <a:ln>
                  <a:noFill/>
                </a:ln>
                <a:solidFill>
                  <a:srgbClr val="1F1F1F"/>
                </a:solidFill>
                <a:effectLst/>
                <a:uLnTx/>
                <a:uFillTx/>
                <a:latin typeface="Aptos"/>
                <a:ea typeface="Aptos" pitchFamily="34" charset="-122"/>
                <a:cs typeface="Aptos" pitchFamily="34" charset="-120"/>
              </a:rPr>
              <a:t>help@nabp.pharmacy</a:t>
            </a:r>
            <a:r>
              <a:rPr kumimoji="0" lang="en-US" sz="1200" b="0" i="0" u="none" strike="noStrike" kern="1200" cap="none" spc="0" normalizeH="0" baseline="0" noProof="0">
                <a:ln>
                  <a:noFill/>
                </a:ln>
                <a:solidFill>
                  <a:srgbClr val="1F1F1F"/>
                </a:solidFill>
                <a:effectLst/>
                <a:uLnTx/>
                <a:uFillTx/>
                <a:latin typeface="Aptos"/>
                <a:ea typeface="Aptos" pitchFamily="34" charset="-122"/>
                <a:cs typeface="Aptos" pitchFamily="34" charset="-120"/>
              </a:rPr>
              <a:t>).</a:t>
            </a:r>
            <a:endParaRPr kumimoji="0" lang="en-US" sz="1200" b="0" i="0" u="none" strike="noStrike" kern="1200" cap="none" spc="0" normalizeH="0" baseline="0" noProof="0">
              <a:ln>
                <a:noFill/>
              </a:ln>
              <a:solidFill>
                <a:srgbClr val="3B64AF"/>
              </a:solidFill>
              <a:effectLst/>
              <a:uLnTx/>
              <a:uFillTx/>
              <a:latin typeface="Aptos"/>
              <a:ea typeface="+mn-ea"/>
              <a:cs typeface="+mn-cs"/>
            </a:endParaRPr>
          </a:p>
        </p:txBody>
      </p:sp>
      <p:sp>
        <p:nvSpPr>
          <p:cNvPr id="19" name="Text 13"/>
          <p:cNvSpPr/>
          <p:nvPr/>
        </p:nvSpPr>
        <p:spPr>
          <a:xfrm>
            <a:off x="6528383" y="3754774"/>
            <a:ext cx="5166360" cy="201168"/>
          </a:xfrm>
          <a:prstGeom prst="rect">
            <a:avLst/>
          </a:prstGeom>
          <a:noFill/>
          <a:ln/>
        </p:spPr>
        <p:txBody>
          <a:bodyPr wrap="square" lIns="127" tIns="127" rIns="127" bIns="127"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F1F"/>
                </a:solidFill>
                <a:effectLst/>
                <a:uLnTx/>
                <a:uFillTx/>
                <a:latin typeface="Aptos" panose="020B0004020202020204" pitchFamily="34" charset="0"/>
                <a:ea typeface="Aptos" pitchFamily="34" charset="-122"/>
                <a:cs typeface="Aptos" pitchFamily="34" charset="-120"/>
              </a:rPr>
              <a:t>Nurse Accreditation Statement</a:t>
            </a:r>
            <a:endParaRPr kumimoji="0" lang="en-US" sz="1400" b="0" i="0" u="none" strike="noStrike" kern="1200" cap="none" spc="0" normalizeH="0" baseline="0" noProof="0">
              <a:ln>
                <a:noFill/>
              </a:ln>
              <a:solidFill>
                <a:srgbClr val="3B64AF"/>
              </a:solidFill>
              <a:effectLst/>
              <a:uLnTx/>
              <a:uFillTx/>
              <a:latin typeface="Aptos" panose="020B0004020202020204" pitchFamily="34" charset="0"/>
              <a:ea typeface="+mn-ea"/>
              <a:cs typeface="+mn-cs"/>
            </a:endParaRPr>
          </a:p>
        </p:txBody>
      </p:sp>
      <p:sp>
        <p:nvSpPr>
          <p:cNvPr id="20" name="Text 14"/>
          <p:cNvSpPr/>
          <p:nvPr/>
        </p:nvSpPr>
        <p:spPr>
          <a:xfrm>
            <a:off x="6528383" y="4023963"/>
            <a:ext cx="5166360" cy="484632"/>
          </a:xfrm>
          <a:prstGeom prst="rect">
            <a:avLst/>
          </a:prstGeom>
          <a:noFill/>
          <a:ln/>
        </p:spPr>
        <p:txBody>
          <a:bodyPr wrap="square" lIns="254" tIns="254" rIns="254" bIns="254"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F1F"/>
                </a:solidFill>
                <a:effectLst/>
                <a:uLnTx/>
                <a:uFillTx/>
                <a:latin typeface="Aptos"/>
                <a:ea typeface="Aptos" pitchFamily="34" charset="-122"/>
                <a:cs typeface="Aptos" pitchFamily="34" charset="-120"/>
              </a:rPr>
              <a:t>PRIME® designates this activity for </a:t>
            </a:r>
            <a:r>
              <a:rPr kumimoji="0" lang="en-US" sz="1200" b="1" i="0" u="none" strike="noStrike" kern="1200" cap="none" spc="0" normalizeH="0" baseline="0" noProof="0">
                <a:ln>
                  <a:noFill/>
                </a:ln>
                <a:solidFill>
                  <a:srgbClr val="1F1F1F"/>
                </a:solidFill>
                <a:effectLst/>
                <a:uLnTx/>
                <a:uFillTx/>
                <a:latin typeface="Aptos"/>
                <a:ea typeface="Aptos" pitchFamily="34" charset="-122"/>
                <a:cs typeface="Aptos" pitchFamily="34" charset="-120"/>
              </a:rPr>
              <a:t>0.5</a:t>
            </a:r>
            <a:r>
              <a:rPr kumimoji="0" lang="en-US" sz="1200" b="0" i="0" u="none" strike="noStrike" kern="1200" cap="none" spc="0" normalizeH="0" baseline="0" noProof="0">
                <a:ln>
                  <a:noFill/>
                </a:ln>
                <a:solidFill>
                  <a:srgbClr val="1F1F1F"/>
                </a:solidFill>
                <a:effectLst/>
                <a:uLnTx/>
                <a:uFillTx/>
                <a:latin typeface="Aptos"/>
                <a:ea typeface="Aptos" pitchFamily="34" charset="-122"/>
                <a:cs typeface="Aptos" pitchFamily="34" charset="-120"/>
              </a:rPr>
              <a:t> contact hour.</a:t>
            </a:r>
            <a:endParaRPr kumimoji="0" lang="en-US" sz="1200" b="0" i="0" u="none" strike="noStrike" kern="1200" cap="none" spc="0" normalizeH="0" baseline="0" noProof="0">
              <a:ln>
                <a:noFill/>
              </a:ln>
              <a:solidFill>
                <a:srgbClr val="3B64AF"/>
              </a:solidFill>
              <a:effectLst/>
              <a:uLnTx/>
              <a:uFillTx/>
              <a:latin typeface="Aptos"/>
              <a:ea typeface="+mn-ea"/>
              <a:cs typeface="+mn-cs"/>
            </a:endParaRPr>
          </a:p>
        </p:txBody>
      </p:sp>
      <p:sp>
        <p:nvSpPr>
          <p:cNvPr id="21" name="Text 15"/>
          <p:cNvSpPr/>
          <p:nvPr/>
        </p:nvSpPr>
        <p:spPr>
          <a:xfrm>
            <a:off x="6355080" y="4206240"/>
            <a:ext cx="5166360" cy="201168"/>
          </a:xfrm>
          <a:prstGeom prst="rect">
            <a:avLst/>
          </a:prstGeom>
          <a:noFill/>
          <a:ln/>
        </p:spPr>
        <p:txBody>
          <a:bodyPr wrap="square" lIns="127" tIns="127" rIns="127" bIns="127" rtlCol="0"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22" name="Text 16"/>
          <p:cNvSpPr/>
          <p:nvPr/>
        </p:nvSpPr>
        <p:spPr>
          <a:xfrm>
            <a:off x="6355080" y="4434840"/>
            <a:ext cx="5166360" cy="868680"/>
          </a:xfrm>
          <a:prstGeom prst="rect">
            <a:avLst/>
          </a:prstGeom>
          <a:noFill/>
          <a:ln/>
        </p:spPr>
        <p:txBody>
          <a:bodyPr wrap="square" lIns="254" tIns="254" rIns="254" bIns="254" rtlCol="0"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F427CC2-BCF2-7BA3-4922-6FADFBD8168D}"/>
              </a:ext>
            </a:extLst>
          </p:cNvPr>
          <p:cNvSpPr txBox="1"/>
          <p:nvPr/>
        </p:nvSpPr>
        <p:spPr>
          <a:xfrm>
            <a:off x="698075" y="1214861"/>
            <a:ext cx="61022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F1F"/>
                </a:solidFill>
                <a:effectLst/>
                <a:uLnTx/>
                <a:uFillTx/>
                <a:latin typeface="Aptos" pitchFamily="34" charset="0"/>
                <a:ea typeface="Aptos" pitchFamily="34" charset="-122"/>
                <a:cs typeface="Aptos" pitchFamily="34" charset="-120"/>
              </a:rPr>
              <a:t>Preventing Severe RSV Disease in Infants</a:t>
            </a:r>
            <a:endParaRPr kumimoji="0" lang="en-US" sz="1800" b="0" i="0" u="none" strike="noStrike" kern="1200" cap="none" spc="0" normalizeH="0" baseline="0" noProof="0" dirty="0">
              <a:ln>
                <a:noFill/>
              </a:ln>
              <a:solidFill>
                <a:srgbClr val="3B64AF"/>
              </a:solidFill>
              <a:effectLst/>
              <a:uLnTx/>
              <a:uFillTx/>
              <a:latin typeface="Calibri" panose="020F0502020204030204"/>
              <a:ea typeface="+mn-ea"/>
              <a:cs typeface="+mn-cs"/>
            </a:endParaRPr>
          </a:p>
        </p:txBody>
      </p:sp>
      <p:pic>
        <p:nvPicPr>
          <p:cNvPr id="23" name="Picture 22" descr="1,234 Continuing Education Healthcare Royalty-Free Images, Stock Photos &amp;  Pictures | Shutterstock">
            <a:extLst>
              <a:ext uri="{FF2B5EF4-FFF2-40B4-BE49-F238E27FC236}">
                <a16:creationId xmlns:a16="http://schemas.microsoft.com/office/drawing/2014/main" id="{59197033-10A6-B1D3-BE3B-B97856559FD5}"/>
              </a:ext>
            </a:extLst>
          </p:cNvPr>
          <p:cNvPicPr>
            <a:picLocks noChangeAspect="1"/>
          </p:cNvPicPr>
          <p:nvPr/>
        </p:nvPicPr>
        <p:blipFill>
          <a:blip r:embed="rId7"/>
          <a:srcRect t="9989" b="8401"/>
          <a:stretch>
            <a:fillRect/>
          </a:stretch>
        </p:blipFill>
        <p:spPr>
          <a:xfrm flipH="1">
            <a:off x="7903521" y="4408678"/>
            <a:ext cx="3617919" cy="20667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7870F-EBF6-D7C1-2D88-B7771EF3AD16}"/>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16B86702-9593-045D-B5DE-AE594CB76DC8}"/>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4C18D405-209C-0E2E-FBC8-A6A555A668ED}"/>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4B088695-09FC-D813-F23D-60848F41227B}"/>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D2136B9C-4B6B-3104-BE1C-286B882484A0}"/>
              </a:ext>
            </a:extLst>
          </p:cNvPr>
          <p:cNvSpPr>
            <a:spLocks noGrp="1"/>
          </p:cNvSpPr>
          <p:nvPr>
            <p:ph type="title"/>
          </p:nvPr>
        </p:nvSpPr>
        <p:spPr>
          <a:xfrm>
            <a:off x="838200" y="747282"/>
            <a:ext cx="10515600" cy="1072502"/>
          </a:xfrm>
        </p:spPr>
        <p:txBody>
          <a:bodyPr>
            <a:normAutofit fontScale="90000"/>
          </a:bodyPr>
          <a:lstStyle/>
          <a:p>
            <a:r>
              <a:rPr lang="en-US"/>
              <a:t>Both maternal vaccination and infant immunization depend on RSV-specific antibodies doing two things:</a:t>
            </a:r>
            <a:endParaRPr lang="en-US">
              <a:effectLst/>
            </a:endParaRPr>
          </a:p>
        </p:txBody>
      </p:sp>
      <p:sp>
        <p:nvSpPr>
          <p:cNvPr id="13" name="Content Placeholder 12">
            <a:extLst>
              <a:ext uri="{FF2B5EF4-FFF2-40B4-BE49-F238E27FC236}">
                <a16:creationId xmlns:a16="http://schemas.microsoft.com/office/drawing/2014/main" id="{31D72B93-7B74-5374-F3F5-1EA5ADFEF3CD}"/>
              </a:ext>
            </a:extLst>
          </p:cNvPr>
          <p:cNvSpPr>
            <a:spLocks noGrp="1"/>
          </p:cNvSpPr>
          <p:nvPr>
            <p:ph idx="1"/>
          </p:nvPr>
        </p:nvSpPr>
        <p:spPr>
          <a:xfrm>
            <a:off x="1286539" y="2048909"/>
            <a:ext cx="3955312" cy="4351338"/>
          </a:xfrm>
        </p:spPr>
        <p:txBody>
          <a:bodyPr/>
          <a:lstStyle/>
          <a:p>
            <a:r>
              <a:rPr lang="en-US"/>
              <a:t>Blocking the RSV virus from getting into the cell AND</a:t>
            </a:r>
          </a:p>
          <a:p>
            <a:r>
              <a:rPr lang="en-US"/>
              <a:t>Alerting other immune cells to remove the virus</a:t>
            </a:r>
          </a:p>
        </p:txBody>
      </p:sp>
      <p:pic>
        <p:nvPicPr>
          <p:cNvPr id="3" name="Picture 2">
            <a:extLst>
              <a:ext uri="{FF2B5EF4-FFF2-40B4-BE49-F238E27FC236}">
                <a16:creationId xmlns:a16="http://schemas.microsoft.com/office/drawing/2014/main" id="{337C2C54-F55E-D635-837F-99A6D4116F30}"/>
              </a:ext>
            </a:extLst>
          </p:cNvPr>
          <p:cNvPicPr>
            <a:picLocks noChangeAspect="1"/>
          </p:cNvPicPr>
          <p:nvPr/>
        </p:nvPicPr>
        <p:blipFill>
          <a:blip r:embed="rId3"/>
          <a:stretch>
            <a:fillRect/>
          </a:stretch>
        </p:blipFill>
        <p:spPr>
          <a:xfrm>
            <a:off x="5326912" y="1807535"/>
            <a:ext cx="6354726" cy="4766045"/>
          </a:xfrm>
          <a:prstGeom prst="rect">
            <a:avLst/>
          </a:prstGeom>
        </p:spPr>
      </p:pic>
      <p:sp>
        <p:nvSpPr>
          <p:cNvPr id="2" name="Slide Number Placeholder 1">
            <a:extLst>
              <a:ext uri="{FF2B5EF4-FFF2-40B4-BE49-F238E27FC236}">
                <a16:creationId xmlns:a16="http://schemas.microsoft.com/office/drawing/2014/main" id="{A4B6C93F-D031-5089-0C52-1F8B951FEA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743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FC36-93F1-766F-3837-C5694755F42C}"/>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C17CCADB-3227-4A59-F600-8EAA9399F649}"/>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66BB3D2E-AE7E-CF19-83EB-85B284DD7B2A}"/>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7F9A161E-C68E-2E3C-82B2-C8E773461369}"/>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F0BA7837-021D-3788-920C-83851BC4382F}"/>
              </a:ext>
            </a:extLst>
          </p:cNvPr>
          <p:cNvSpPr>
            <a:spLocks noGrp="1"/>
          </p:cNvSpPr>
          <p:nvPr>
            <p:ph type="title"/>
          </p:nvPr>
        </p:nvSpPr>
        <p:spPr>
          <a:xfrm>
            <a:off x="838200" y="618186"/>
            <a:ext cx="10515600" cy="1072502"/>
          </a:xfrm>
        </p:spPr>
        <p:txBody>
          <a:bodyPr/>
          <a:lstStyle/>
          <a:p>
            <a:r>
              <a:rPr lang="en-US"/>
              <a:t>Outline of today’s 30-minute infant RSV webinar</a:t>
            </a:r>
          </a:p>
        </p:txBody>
      </p:sp>
      <p:sp>
        <p:nvSpPr>
          <p:cNvPr id="13" name="Content Placeholder 12">
            <a:extLst>
              <a:ext uri="{FF2B5EF4-FFF2-40B4-BE49-F238E27FC236}">
                <a16:creationId xmlns:a16="http://schemas.microsoft.com/office/drawing/2014/main" id="{5385A4BF-58A6-805F-2FF5-C4F7FDBD2523}"/>
              </a:ext>
            </a:extLst>
          </p:cNvPr>
          <p:cNvSpPr>
            <a:spLocks noGrp="1"/>
          </p:cNvSpPr>
          <p:nvPr>
            <p:ph idx="1"/>
          </p:nvPr>
        </p:nvSpPr>
        <p:spPr>
          <a:xfrm>
            <a:off x="889716" y="1632442"/>
            <a:ext cx="10515600" cy="4351338"/>
          </a:xfrm>
        </p:spPr>
        <p:txBody>
          <a:bodyPr>
            <a:normAutofit lnSpcReduction="10000"/>
          </a:bodyPr>
          <a:lstStyle/>
          <a:p>
            <a:pPr>
              <a:lnSpc>
                <a:spcPct val="150000"/>
              </a:lnSpc>
            </a:pPr>
            <a:r>
              <a:rPr lang="en-US" dirty="0"/>
              <a:t>Why is RSV a big deal for infants?</a:t>
            </a:r>
          </a:p>
          <a:p>
            <a:pPr>
              <a:lnSpc>
                <a:spcPct val="150000"/>
              </a:lnSpc>
            </a:pPr>
            <a:r>
              <a:rPr lang="en-US" dirty="0"/>
              <a:t>How to prevent infant RSV disease</a:t>
            </a:r>
          </a:p>
          <a:p>
            <a:pPr>
              <a:lnSpc>
                <a:spcPct val="150000"/>
              </a:lnSpc>
            </a:pPr>
            <a:r>
              <a:rPr lang="en-US" dirty="0">
                <a:highlight>
                  <a:srgbClr val="FEC00E"/>
                </a:highlight>
              </a:rPr>
              <a:t>RSV preventive monoclonal antibody for infants</a:t>
            </a:r>
          </a:p>
          <a:p>
            <a:pPr>
              <a:lnSpc>
                <a:spcPct val="150000"/>
              </a:lnSpc>
            </a:pPr>
            <a:r>
              <a:rPr lang="en-US" dirty="0"/>
              <a:t>RSV vaccine for use during pregnancy</a:t>
            </a:r>
          </a:p>
          <a:p>
            <a:pPr>
              <a:lnSpc>
                <a:spcPct val="150000"/>
              </a:lnSpc>
            </a:pPr>
            <a:r>
              <a:rPr lang="en-US" dirty="0"/>
              <a:t>Wrap up</a:t>
            </a:r>
          </a:p>
          <a:p>
            <a:pPr>
              <a:lnSpc>
                <a:spcPct val="150000"/>
              </a:lnSpc>
            </a:pPr>
            <a:r>
              <a:rPr lang="en-US" dirty="0"/>
              <a:t>Additional resources</a:t>
            </a:r>
          </a:p>
        </p:txBody>
      </p:sp>
      <p:sp>
        <p:nvSpPr>
          <p:cNvPr id="2" name="Slide Number Placeholder 1">
            <a:extLst>
              <a:ext uri="{FF2B5EF4-FFF2-40B4-BE49-F238E27FC236}">
                <a16:creationId xmlns:a16="http://schemas.microsoft.com/office/drawing/2014/main" id="{D0E0C529-6FA9-9CBD-0853-F3DE6D68108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22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49F8-AC28-45C8-4664-547483990FB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02D269BC-C7DD-D28B-D2E4-8B6739BF6427}"/>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589E0B52-DA83-F1F1-7D59-E42043F42AA5}"/>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D76250A-401F-1D01-736E-9382167CDA16}"/>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F2962E22-24DA-EFB5-AFDD-80025541701F}"/>
              </a:ext>
            </a:extLst>
          </p:cNvPr>
          <p:cNvSpPr>
            <a:spLocks noGrp="1"/>
          </p:cNvSpPr>
          <p:nvPr>
            <p:ph type="title"/>
          </p:nvPr>
        </p:nvSpPr>
        <p:spPr>
          <a:xfrm>
            <a:off x="838200" y="618186"/>
            <a:ext cx="10515600" cy="1072502"/>
          </a:xfrm>
        </p:spPr>
        <p:txBody>
          <a:bodyPr/>
          <a:lstStyle/>
          <a:p>
            <a:r>
              <a:rPr lang="en-US"/>
              <a:t>RSV preventive monoclonal antibody for infants</a:t>
            </a:r>
          </a:p>
        </p:txBody>
      </p:sp>
      <p:sp>
        <p:nvSpPr>
          <p:cNvPr id="13" name="Content Placeholder 12">
            <a:extLst>
              <a:ext uri="{FF2B5EF4-FFF2-40B4-BE49-F238E27FC236}">
                <a16:creationId xmlns:a16="http://schemas.microsoft.com/office/drawing/2014/main" id="{8523BC94-7B85-30DA-BF26-99CF7B163251}"/>
              </a:ext>
            </a:extLst>
          </p:cNvPr>
          <p:cNvSpPr>
            <a:spLocks noGrp="1"/>
          </p:cNvSpPr>
          <p:nvPr>
            <p:ph idx="1"/>
          </p:nvPr>
        </p:nvSpPr>
        <p:spPr>
          <a:xfrm>
            <a:off x="838200" y="1619257"/>
            <a:ext cx="10515600" cy="4351338"/>
          </a:xfrm>
        </p:spPr>
        <p:txBody>
          <a:bodyPr>
            <a:normAutofit fontScale="92500"/>
          </a:bodyPr>
          <a:lstStyle/>
          <a:p>
            <a:pPr>
              <a:lnSpc>
                <a:spcPct val="150000"/>
              </a:lnSpc>
            </a:pPr>
            <a:r>
              <a:rPr lang="en-US" dirty="0"/>
              <a:t>The 1998 monthly RSV </a:t>
            </a:r>
            <a:r>
              <a:rPr lang="en-US" dirty="0" err="1"/>
              <a:t>mAb</a:t>
            </a:r>
            <a:r>
              <a:rPr lang="en-US" dirty="0"/>
              <a:t> (Palivizumab, </a:t>
            </a:r>
            <a:r>
              <a:rPr lang="en-US" dirty="0" err="1"/>
              <a:t>Synagis</a:t>
            </a:r>
            <a:r>
              <a:rPr lang="en-US" dirty="0"/>
              <a:t>) is no longer in use</a:t>
            </a:r>
          </a:p>
          <a:p>
            <a:pPr>
              <a:lnSpc>
                <a:spcPct val="150000"/>
              </a:lnSpc>
            </a:pPr>
            <a:r>
              <a:rPr lang="en-US" b="1" dirty="0"/>
              <a:t>Long-acting RSV </a:t>
            </a:r>
            <a:r>
              <a:rPr lang="en-US" b="1" dirty="0" err="1"/>
              <a:t>mAbs</a:t>
            </a:r>
            <a:r>
              <a:rPr lang="en-US" dirty="0"/>
              <a:t>: </a:t>
            </a:r>
            <a:r>
              <a:rPr lang="en-US" sz="2200" dirty="0" err="1"/>
              <a:t>Nirsevimab</a:t>
            </a:r>
            <a:r>
              <a:rPr lang="en-US" sz="2200" dirty="0"/>
              <a:t> (</a:t>
            </a:r>
            <a:r>
              <a:rPr lang="en-US" sz="2200" dirty="0" err="1"/>
              <a:t>Beyfortus</a:t>
            </a:r>
            <a:r>
              <a:rPr lang="en-US" sz="2200" dirty="0"/>
              <a:t>, Sanofi), </a:t>
            </a:r>
            <a:r>
              <a:rPr lang="en-US" sz="2200" dirty="0" err="1"/>
              <a:t>clesrovimab</a:t>
            </a:r>
            <a:r>
              <a:rPr lang="en-US" sz="2200" dirty="0"/>
              <a:t> (</a:t>
            </a:r>
            <a:r>
              <a:rPr lang="en-US" sz="2200" dirty="0" err="1"/>
              <a:t>Enflonsia</a:t>
            </a:r>
            <a:r>
              <a:rPr lang="en-US" sz="2200" dirty="0"/>
              <a:t>, Merck)</a:t>
            </a:r>
          </a:p>
          <a:p>
            <a:pPr lvl="1"/>
            <a:r>
              <a:rPr lang="en-US" dirty="0"/>
              <a:t>Laboratory-made antibodies, to be given </a:t>
            </a:r>
            <a:r>
              <a:rPr lang="en-US" i="1" dirty="0"/>
              <a:t>before</a:t>
            </a:r>
            <a:r>
              <a:rPr lang="en-US" dirty="0"/>
              <a:t> exposure to RSV.</a:t>
            </a:r>
          </a:p>
          <a:p>
            <a:pPr lvl="1"/>
            <a:r>
              <a:rPr lang="en-US" dirty="0"/>
              <a:t>Monoclonal</a:t>
            </a:r>
          </a:p>
          <a:p>
            <a:pPr lvl="1"/>
            <a:r>
              <a:rPr lang="en-US" dirty="0"/>
              <a:t>Other </a:t>
            </a:r>
            <a:r>
              <a:rPr lang="en-US" dirty="0" err="1"/>
              <a:t>mAbs</a:t>
            </a:r>
            <a:r>
              <a:rPr lang="en-US" dirty="0"/>
              <a:t> are used to treat autoimmune diseases, cancer, other infections, &amp; more</a:t>
            </a:r>
          </a:p>
          <a:p>
            <a:r>
              <a:rPr lang="en-US" b="1" dirty="0"/>
              <a:t>When?</a:t>
            </a:r>
            <a:r>
              <a:rPr lang="en-US" dirty="0"/>
              <a:t> Quick onset of action. The timing for the injection varies by state. In KS, usually October through March.</a:t>
            </a:r>
          </a:p>
          <a:p>
            <a:r>
              <a:rPr lang="en-US" b="1" dirty="0"/>
              <a:t>How long do they last? </a:t>
            </a:r>
            <a:r>
              <a:rPr lang="en-US" dirty="0"/>
              <a:t>A dose can protect infants for 5 months </a:t>
            </a:r>
            <a:br>
              <a:rPr lang="en-US" dirty="0"/>
            </a:br>
            <a:r>
              <a:rPr lang="en-US" dirty="0"/>
              <a:t>(the entire average RSV season)</a:t>
            </a:r>
          </a:p>
          <a:p>
            <a:pPr>
              <a:lnSpc>
                <a:spcPct val="150000"/>
              </a:lnSpc>
            </a:pPr>
            <a:endParaRPr lang="en-US" dirty="0"/>
          </a:p>
          <a:p>
            <a:pPr>
              <a:lnSpc>
                <a:spcPct val="150000"/>
              </a:lnSpc>
            </a:pPr>
            <a:endParaRPr lang="en-US" dirty="0"/>
          </a:p>
        </p:txBody>
      </p:sp>
      <p:sp>
        <p:nvSpPr>
          <p:cNvPr id="2" name="Slide Number Placeholder 1">
            <a:extLst>
              <a:ext uri="{FF2B5EF4-FFF2-40B4-BE49-F238E27FC236}">
                <a16:creationId xmlns:a16="http://schemas.microsoft.com/office/drawing/2014/main" id="{BDDE9FD6-47E3-32B8-0093-E7C555D50CB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788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8F613-824A-AB23-DFDA-544364CA43FE}"/>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E07CC1DB-9224-28EB-7A66-88553BA84171}"/>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A312F923-A5BE-2985-64D0-B3364EF92B74}"/>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E0D6EC46-29DA-3CE9-E8D3-4D2B97412230}"/>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descr="Mother kissing baby girl">
            <a:extLst>
              <a:ext uri="{FF2B5EF4-FFF2-40B4-BE49-F238E27FC236}">
                <a16:creationId xmlns:a16="http://schemas.microsoft.com/office/drawing/2014/main" id="{CF649964-4926-C81C-A5B0-B5C986E84CE1}"/>
              </a:ext>
            </a:extLst>
          </p:cNvPr>
          <p:cNvPicPr>
            <a:picLocks noChangeAspect="1"/>
          </p:cNvPicPr>
          <p:nvPr/>
        </p:nvPicPr>
        <p:blipFill>
          <a:blip r:embed="rId2"/>
          <a:stretch>
            <a:fillRect/>
          </a:stretch>
        </p:blipFill>
        <p:spPr>
          <a:xfrm>
            <a:off x="516062" y="606056"/>
            <a:ext cx="11675937" cy="7783198"/>
          </a:xfrm>
          <a:prstGeom prst="rect">
            <a:avLst/>
          </a:prstGeom>
        </p:spPr>
      </p:pic>
      <p:sp>
        <p:nvSpPr>
          <p:cNvPr id="11" name="Title 10">
            <a:extLst>
              <a:ext uri="{FF2B5EF4-FFF2-40B4-BE49-F238E27FC236}">
                <a16:creationId xmlns:a16="http://schemas.microsoft.com/office/drawing/2014/main" id="{73491002-31A6-A73D-FC98-4CFE5BFB9D5E}"/>
              </a:ext>
            </a:extLst>
          </p:cNvPr>
          <p:cNvSpPr>
            <a:spLocks noGrp="1"/>
          </p:cNvSpPr>
          <p:nvPr>
            <p:ph type="title"/>
          </p:nvPr>
        </p:nvSpPr>
        <p:spPr>
          <a:xfrm>
            <a:off x="838200" y="569521"/>
            <a:ext cx="10515600" cy="1325563"/>
          </a:xfrm>
        </p:spPr>
        <p:txBody>
          <a:bodyPr/>
          <a:lstStyle/>
          <a:p>
            <a:r>
              <a:rPr lang="en-US"/>
              <a:t>Who should be immunized?</a:t>
            </a:r>
          </a:p>
        </p:txBody>
      </p:sp>
      <p:sp>
        <p:nvSpPr>
          <p:cNvPr id="2" name="Slide Number Placeholder 1">
            <a:extLst>
              <a:ext uri="{FF2B5EF4-FFF2-40B4-BE49-F238E27FC236}">
                <a16:creationId xmlns:a16="http://schemas.microsoft.com/office/drawing/2014/main" id="{A23A6BA0-080B-E9D4-B396-C7C3AB48BC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983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879BD-4673-D92B-CE95-FCF69EFBB24F}"/>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E965AAC5-CC16-DCE5-FBD1-6E5173163CD8}"/>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18F61F5-8C1B-AEEE-DACE-B051D01D844D}"/>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E7D6179-6217-A2C8-05E2-87FCE26577F5}"/>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FF2731B2-C8B5-DC27-68A0-67662580C376}"/>
              </a:ext>
            </a:extLst>
          </p:cNvPr>
          <p:cNvSpPr>
            <a:spLocks noGrp="1"/>
          </p:cNvSpPr>
          <p:nvPr>
            <p:ph type="title"/>
          </p:nvPr>
        </p:nvSpPr>
        <p:spPr>
          <a:xfrm>
            <a:off x="838200" y="618186"/>
            <a:ext cx="10515600" cy="1072502"/>
          </a:xfrm>
        </p:spPr>
        <p:txBody>
          <a:bodyPr/>
          <a:lstStyle/>
          <a:p>
            <a:r>
              <a:rPr lang="en-US"/>
              <a:t>1) Infants younger than 8 months &amp; 0 days</a:t>
            </a:r>
          </a:p>
        </p:txBody>
      </p:sp>
      <p:sp>
        <p:nvSpPr>
          <p:cNvPr id="13" name="Content Placeholder 12">
            <a:extLst>
              <a:ext uri="{FF2B5EF4-FFF2-40B4-BE49-F238E27FC236}">
                <a16:creationId xmlns:a16="http://schemas.microsoft.com/office/drawing/2014/main" id="{CED975B9-DCBF-2E66-5CE9-2EC3073CFE02}"/>
              </a:ext>
            </a:extLst>
          </p:cNvPr>
          <p:cNvSpPr>
            <a:spLocks noGrp="1"/>
          </p:cNvSpPr>
          <p:nvPr>
            <p:ph idx="1"/>
          </p:nvPr>
        </p:nvSpPr>
        <p:spPr/>
        <p:txBody>
          <a:bodyPr vert="horz" lIns="91440" tIns="45720" rIns="91440" bIns="45720" rtlCol="0" anchor="t">
            <a:normAutofit/>
          </a:bodyPr>
          <a:lstStyle/>
          <a:p>
            <a:r>
              <a:rPr lang="en-US"/>
              <a:t>Infants younger than 8 months &amp; 0 days</a:t>
            </a:r>
            <a:r>
              <a:rPr lang="en-US" b="1"/>
              <a:t> </a:t>
            </a:r>
            <a:r>
              <a:rPr lang="en-US"/>
              <a:t>who are born during or are entering their 1st RSV season should all receive a dose of </a:t>
            </a:r>
            <a:r>
              <a:rPr lang="en-US" err="1"/>
              <a:t>mAb</a:t>
            </a:r>
            <a:r>
              <a:rPr lang="en-US"/>
              <a:t> </a:t>
            </a:r>
            <a:r>
              <a:rPr lang="en-US" b="1"/>
              <a:t>UNLESS </a:t>
            </a:r>
            <a:r>
              <a:rPr lang="en-US"/>
              <a:t>the mother is certain she was</a:t>
            </a:r>
            <a:r>
              <a:rPr lang="en-US" i="1"/>
              <a:t> properly vaccinated</a:t>
            </a:r>
            <a:r>
              <a:rPr lang="en-US"/>
              <a:t> against RSV during the pregnancy.</a:t>
            </a:r>
          </a:p>
          <a:p>
            <a:r>
              <a:rPr lang="en-US"/>
              <a:t>"</a:t>
            </a:r>
            <a:r>
              <a:rPr lang="en-US" i="1"/>
              <a:t>Properly vaccinated</a:t>
            </a:r>
            <a:r>
              <a:rPr lang="en-US"/>
              <a:t>" </a:t>
            </a:r>
          </a:p>
          <a:p>
            <a:pPr lvl="1"/>
            <a:r>
              <a:rPr lang="en-US"/>
              <a:t>the </a:t>
            </a:r>
            <a:r>
              <a:rPr lang="en-US" b="1"/>
              <a:t>right RSV vaccine</a:t>
            </a:r>
            <a:r>
              <a:rPr lang="en-US"/>
              <a:t> (</a:t>
            </a:r>
            <a:r>
              <a:rPr lang="en-US" err="1"/>
              <a:t>Abrysvo</a:t>
            </a:r>
            <a:r>
              <a:rPr lang="en-US"/>
              <a:t>) </a:t>
            </a:r>
          </a:p>
          <a:p>
            <a:pPr lvl="1"/>
            <a:r>
              <a:rPr lang="en-US"/>
              <a:t>during the </a:t>
            </a:r>
            <a:r>
              <a:rPr lang="en-US" b="1"/>
              <a:t>right phase of pregnancy </a:t>
            </a:r>
            <a:r>
              <a:rPr lang="en-US"/>
              <a:t>(32-36 weeks of gestation), and </a:t>
            </a:r>
          </a:p>
          <a:p>
            <a:pPr lvl="1"/>
            <a:r>
              <a:rPr lang="en-US"/>
              <a:t>the infant was born </a:t>
            </a:r>
            <a:r>
              <a:rPr lang="en-US" b="1"/>
              <a:t>at least 14 days after</a:t>
            </a:r>
            <a:r>
              <a:rPr lang="en-US"/>
              <a:t> she received the vaccine</a:t>
            </a:r>
            <a:endParaRPr lang="en-US">
              <a:ea typeface="Calibri"/>
              <a:cs typeface="Calibri"/>
            </a:endParaRPr>
          </a:p>
          <a:p>
            <a:r>
              <a:rPr lang="en-US"/>
              <a:t>If the vaccination status during pregnancy is </a:t>
            </a:r>
            <a:r>
              <a:rPr lang="en-US" b="1"/>
              <a:t>unknown</a:t>
            </a:r>
            <a:r>
              <a:rPr lang="en-US"/>
              <a:t>, the infant should get the RSV antibody.</a:t>
            </a:r>
          </a:p>
          <a:p>
            <a:pPr marL="0" indent="0">
              <a:lnSpc>
                <a:spcPct val="150000"/>
              </a:lnSpc>
              <a:buNone/>
            </a:pPr>
            <a:endParaRPr lang="en-US"/>
          </a:p>
        </p:txBody>
      </p:sp>
      <p:sp>
        <p:nvSpPr>
          <p:cNvPr id="2" name="Slide Number Placeholder 1">
            <a:extLst>
              <a:ext uri="{FF2B5EF4-FFF2-40B4-BE49-F238E27FC236}">
                <a16:creationId xmlns:a16="http://schemas.microsoft.com/office/drawing/2014/main" id="{822A6438-3B97-3F70-8279-0BBA0EE576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127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9E01B-1BEC-A6E7-1CEF-BE1A6DE4BBC7}"/>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1D3390AF-7C65-83AB-F135-5918DDC98947}"/>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65726C0F-0887-AA98-ED79-A251D580124D}"/>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E9463910-9AC9-49AD-20F0-E587C7CAF9AE}"/>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74E77FE4-4965-1029-2993-903191E9ABFD}"/>
              </a:ext>
            </a:extLst>
          </p:cNvPr>
          <p:cNvSpPr>
            <a:spLocks noGrp="1"/>
          </p:cNvSpPr>
          <p:nvPr>
            <p:ph type="title"/>
          </p:nvPr>
        </p:nvSpPr>
        <p:spPr>
          <a:xfrm>
            <a:off x="870098" y="735144"/>
            <a:ext cx="10515600" cy="1072502"/>
          </a:xfrm>
        </p:spPr>
        <p:txBody>
          <a:bodyPr>
            <a:normAutofit fontScale="90000"/>
          </a:bodyPr>
          <a:lstStyle/>
          <a:p>
            <a:r>
              <a:rPr lang="en-US"/>
              <a:t>Circumstances when infant should get RSV </a:t>
            </a:r>
            <a:r>
              <a:rPr lang="en-US" err="1"/>
              <a:t>mAb</a:t>
            </a:r>
            <a:r>
              <a:rPr lang="en-US"/>
              <a:t> despite properly vaccinated mother</a:t>
            </a:r>
          </a:p>
        </p:txBody>
      </p:sp>
      <p:sp>
        <p:nvSpPr>
          <p:cNvPr id="13" name="Content Placeholder 12">
            <a:extLst>
              <a:ext uri="{FF2B5EF4-FFF2-40B4-BE49-F238E27FC236}">
                <a16:creationId xmlns:a16="http://schemas.microsoft.com/office/drawing/2014/main" id="{96CB6B17-7D1E-35DD-D621-42D556987AAB}"/>
              </a:ext>
            </a:extLst>
          </p:cNvPr>
          <p:cNvSpPr>
            <a:spLocks noGrp="1"/>
          </p:cNvSpPr>
          <p:nvPr>
            <p:ph idx="1"/>
          </p:nvPr>
        </p:nvSpPr>
        <p:spPr/>
        <p:txBody>
          <a:bodyPr vert="horz" lIns="91440" tIns="45720" rIns="91440" bIns="45720" rtlCol="0" anchor="t">
            <a:normAutofit/>
          </a:bodyPr>
          <a:lstStyle/>
          <a:p>
            <a:r>
              <a:rPr lang="en-US"/>
              <a:t>Infants born to </a:t>
            </a:r>
            <a:r>
              <a:rPr lang="en-US" b="1"/>
              <a:t>mothers who have a health condition</a:t>
            </a:r>
            <a:r>
              <a:rPr lang="en-US"/>
              <a:t> that might:</a:t>
            </a:r>
          </a:p>
          <a:p>
            <a:pPr lvl="1"/>
            <a:r>
              <a:rPr lang="en-US"/>
              <a:t>Prevent an adequate maternal immune response to vaccination </a:t>
            </a:r>
            <a:br>
              <a:rPr lang="en-US"/>
            </a:br>
            <a:r>
              <a:rPr lang="en-US"/>
              <a:t>(e.g., immunocompromising condition caused by disease or immunosuppressive treatment)</a:t>
            </a:r>
          </a:p>
          <a:p>
            <a:pPr lvl="1"/>
            <a:r>
              <a:rPr lang="en-US"/>
              <a:t>Reduce transplacental antibody transfer </a:t>
            </a:r>
            <a:br>
              <a:rPr lang="en-US"/>
            </a:br>
            <a:r>
              <a:rPr lang="en-US"/>
              <a:t>(e.g., mother living with HIV infection)</a:t>
            </a:r>
          </a:p>
          <a:p>
            <a:r>
              <a:rPr lang="en-US"/>
              <a:t>Infants who might have </a:t>
            </a:r>
            <a:r>
              <a:rPr lang="en-US" b="1"/>
              <a:t>lost maternal antibodies </a:t>
            </a:r>
            <a:r>
              <a:rPr lang="en-US"/>
              <a:t>(e.g., ECMO)</a:t>
            </a:r>
          </a:p>
          <a:p>
            <a:r>
              <a:rPr lang="en-US"/>
              <a:t>Infants with </a:t>
            </a:r>
            <a:r>
              <a:rPr lang="en-US" b="1"/>
              <a:t>substantially increased risk</a:t>
            </a:r>
            <a:r>
              <a:rPr lang="en-US"/>
              <a:t> for severe RSV disease </a:t>
            </a:r>
            <a:br>
              <a:rPr lang="en-US"/>
            </a:br>
            <a:r>
              <a:rPr lang="en-US"/>
              <a:t>(e.g., hemodynamically significant congenital heart disease or ICU admission requiring oxygen at hospital discharge)</a:t>
            </a:r>
          </a:p>
          <a:p>
            <a:pPr>
              <a:lnSpc>
                <a:spcPct val="150000"/>
              </a:lnSpc>
            </a:pPr>
            <a:endParaRPr lang="en-US"/>
          </a:p>
        </p:txBody>
      </p:sp>
      <p:sp>
        <p:nvSpPr>
          <p:cNvPr id="7" name="TextBox 6">
            <a:extLst>
              <a:ext uri="{FF2B5EF4-FFF2-40B4-BE49-F238E27FC236}">
                <a16:creationId xmlns:a16="http://schemas.microsoft.com/office/drawing/2014/main" id="{93229B5F-C16D-637F-1A08-A53227CBF4D4}"/>
              </a:ext>
            </a:extLst>
          </p:cNvPr>
          <p:cNvSpPr txBox="1"/>
          <p:nvPr/>
        </p:nvSpPr>
        <p:spPr>
          <a:xfrm>
            <a:off x="2573079" y="6326372"/>
            <a:ext cx="84741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hlinkClick r:id="rId2"/>
              </a:rPr>
              <a:t>See Immunize.org's "Ask the Experts" web page </a:t>
            </a:r>
            <a:r>
              <a:rPr kumimoji="0" lang="en-US" sz="1800" b="0" i="0" u="sng" strike="noStrike" kern="1200" cap="none" spc="0" normalizeH="0" baseline="0" noProof="0">
                <a:ln>
                  <a:noFill/>
                </a:ln>
                <a:solidFill>
                  <a:srgbClr val="3B64AF"/>
                </a:solidFill>
                <a:effectLst/>
                <a:uLnTx/>
                <a:uFillTx/>
                <a:latin typeface="Calibri" panose="020F0502020204030204"/>
                <a:ea typeface="+mn-ea"/>
                <a:cs typeface="+mn-cs"/>
              </a:rPr>
              <a:t>on RSV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31119D5A-001C-298D-0E93-384ED79305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31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C84E0-88BD-50D3-8286-46D498C0708F}"/>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21AC5F3-E524-C199-CFE6-0D2E8DEFDD46}"/>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D32E8437-3D33-6E8C-B4FA-265DF7602FF8}"/>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4ED79CAC-79BD-226D-2BEE-1AB996FE87FE}"/>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71329DE7-9AF4-AF76-F013-47A94A854E6A}"/>
              </a:ext>
            </a:extLst>
          </p:cNvPr>
          <p:cNvSpPr>
            <a:spLocks noGrp="1"/>
          </p:cNvSpPr>
          <p:nvPr>
            <p:ph type="title"/>
          </p:nvPr>
        </p:nvSpPr>
        <p:spPr>
          <a:xfrm>
            <a:off x="838200" y="618186"/>
            <a:ext cx="10515600" cy="1072502"/>
          </a:xfrm>
        </p:spPr>
        <p:txBody>
          <a:bodyPr/>
          <a:lstStyle/>
          <a:p>
            <a:r>
              <a:rPr lang="en-US"/>
              <a:t>2) Children 8-19 months old</a:t>
            </a:r>
          </a:p>
        </p:txBody>
      </p:sp>
      <p:sp>
        <p:nvSpPr>
          <p:cNvPr id="13" name="Content Placeholder 12">
            <a:extLst>
              <a:ext uri="{FF2B5EF4-FFF2-40B4-BE49-F238E27FC236}">
                <a16:creationId xmlns:a16="http://schemas.microsoft.com/office/drawing/2014/main" id="{1590D2D9-7FFB-0FB4-E8F0-7E7FEA805913}"/>
              </a:ext>
            </a:extLst>
          </p:cNvPr>
          <p:cNvSpPr>
            <a:spLocks noGrp="1"/>
          </p:cNvSpPr>
          <p:nvPr>
            <p:ph idx="1"/>
          </p:nvPr>
        </p:nvSpPr>
        <p:spPr>
          <a:xfrm>
            <a:off x="836427" y="1690688"/>
            <a:ext cx="10515600" cy="4351338"/>
          </a:xfrm>
        </p:spPr>
        <p:txBody>
          <a:bodyPr>
            <a:normAutofit/>
          </a:bodyPr>
          <a:lstStyle/>
          <a:p>
            <a:pPr marL="0" indent="0">
              <a:buNone/>
            </a:pPr>
            <a:r>
              <a:rPr lang="en-US" dirty="0"/>
              <a:t>Children age 8 through 19 months who are </a:t>
            </a:r>
            <a:r>
              <a:rPr lang="en-US" b="1" dirty="0"/>
              <a:t>at increased risk for severe </a:t>
            </a:r>
            <a:r>
              <a:rPr lang="en-US" dirty="0"/>
              <a:t>RSV disease AND are </a:t>
            </a:r>
            <a:r>
              <a:rPr lang="en-US" b="1" dirty="0"/>
              <a:t>entering their 2nd RSV season </a:t>
            </a:r>
            <a:r>
              <a:rPr lang="en-US" dirty="0"/>
              <a:t>are recommended to receive </a:t>
            </a:r>
            <a:r>
              <a:rPr lang="en-US" dirty="0" err="1"/>
              <a:t>nirsevimab</a:t>
            </a:r>
            <a:r>
              <a:rPr lang="en-US" dirty="0"/>
              <a:t> (</a:t>
            </a:r>
            <a:r>
              <a:rPr lang="en-US" dirty="0" err="1"/>
              <a:t>Beyfortus</a:t>
            </a:r>
            <a:r>
              <a:rPr lang="en-US" dirty="0"/>
              <a:t>) (not </a:t>
            </a:r>
            <a:r>
              <a:rPr lang="en-US" dirty="0" err="1"/>
              <a:t>clesrovimab</a:t>
            </a:r>
            <a:r>
              <a:rPr lang="en-US" dirty="0"/>
              <a:t>) regardless of history of maternal vaccination:</a:t>
            </a:r>
          </a:p>
          <a:p>
            <a:r>
              <a:rPr lang="en-US" dirty="0"/>
              <a:t>Have severe immune compromise</a:t>
            </a:r>
          </a:p>
          <a:p>
            <a:r>
              <a:rPr lang="en-US" dirty="0"/>
              <a:t>Have chronic lung disease of prematurity</a:t>
            </a:r>
          </a:p>
          <a:p>
            <a:r>
              <a:rPr lang="en-US" dirty="0"/>
              <a:t>Have severe cystic fibrosis</a:t>
            </a:r>
          </a:p>
          <a:p>
            <a:r>
              <a:rPr lang="en-US" dirty="0"/>
              <a:t>Are American Indian or Alaska Native children (esp. important for those who are in remote communities)</a:t>
            </a:r>
          </a:p>
          <a:p>
            <a:pPr marL="0" indent="0">
              <a:lnSpc>
                <a:spcPct val="150000"/>
              </a:lnSpc>
              <a:buNone/>
            </a:pPr>
            <a:endParaRPr lang="en-US" dirty="0"/>
          </a:p>
        </p:txBody>
      </p:sp>
      <p:sp>
        <p:nvSpPr>
          <p:cNvPr id="2" name="TextBox 1">
            <a:extLst>
              <a:ext uri="{FF2B5EF4-FFF2-40B4-BE49-F238E27FC236}">
                <a16:creationId xmlns:a16="http://schemas.microsoft.com/office/drawing/2014/main" id="{C92ADC19-2431-84D9-E8ED-F74926CBFD7F}"/>
              </a:ext>
            </a:extLst>
          </p:cNvPr>
          <p:cNvSpPr txBox="1"/>
          <p:nvPr/>
        </p:nvSpPr>
        <p:spPr>
          <a:xfrm>
            <a:off x="2615609" y="6358270"/>
            <a:ext cx="95763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hlinkClick r:id="rId2"/>
              </a:rPr>
              <a:t>Vaccine Education Center at Children's Hospital of Philadelphia</a:t>
            </a: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C9D4CF6-A164-0B12-6585-6D50E5DCFC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246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915F-7E3F-2CBC-5D0A-FD0F96CF82AD}"/>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977E5755-99DD-E8BF-CEA1-7587ED217E6A}"/>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2854F1DE-45C4-5849-2992-1928B0179B6A}"/>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AA7C4C9-36C6-06D0-8CDC-C396F351737D}"/>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A978EF64-6E79-966C-1443-8AD1AF7AB91F}"/>
              </a:ext>
            </a:extLst>
          </p:cNvPr>
          <p:cNvSpPr>
            <a:spLocks noGrp="1"/>
          </p:cNvSpPr>
          <p:nvPr>
            <p:ph type="title"/>
          </p:nvPr>
        </p:nvSpPr>
        <p:spPr>
          <a:xfrm>
            <a:off x="898399" y="1630322"/>
            <a:ext cx="6030434" cy="1924247"/>
          </a:xfrm>
        </p:spPr>
        <p:txBody>
          <a:bodyPr>
            <a:normAutofit/>
          </a:bodyPr>
          <a:lstStyle/>
          <a:p>
            <a:r>
              <a:rPr lang="en-US" dirty="0"/>
              <a:t>Quiz: Decide if the child, who is coming into RSV season, needs a dose of </a:t>
            </a:r>
            <a:r>
              <a:rPr lang="en-US" dirty="0" err="1"/>
              <a:t>mAb</a:t>
            </a:r>
            <a:r>
              <a:rPr lang="en-US" dirty="0"/>
              <a:t>.</a:t>
            </a:r>
          </a:p>
        </p:txBody>
      </p:sp>
      <p:pic>
        <p:nvPicPr>
          <p:cNvPr id="22" name="Picture 21">
            <a:extLst>
              <a:ext uri="{FF2B5EF4-FFF2-40B4-BE49-F238E27FC236}">
                <a16:creationId xmlns:a16="http://schemas.microsoft.com/office/drawing/2014/main" id="{ACFB2685-381D-A7A6-35BC-6850F7859108}"/>
              </a:ext>
            </a:extLst>
          </p:cNvPr>
          <p:cNvPicPr>
            <a:picLocks noChangeAspect="1"/>
          </p:cNvPicPr>
          <p:nvPr/>
        </p:nvPicPr>
        <p:blipFill>
          <a:blip r:embed="rId3"/>
          <a:srcRect l="3269" t="7223" r="66011" b="6535"/>
          <a:stretch>
            <a:fillRect/>
          </a:stretch>
        </p:blipFill>
        <p:spPr>
          <a:xfrm>
            <a:off x="7262033" y="967060"/>
            <a:ext cx="4328954" cy="4281081"/>
          </a:xfrm>
          <a:prstGeom prst="rect">
            <a:avLst/>
          </a:prstGeom>
        </p:spPr>
      </p:pic>
      <p:sp>
        <p:nvSpPr>
          <p:cNvPr id="2" name="Slide Number Placeholder 1">
            <a:extLst>
              <a:ext uri="{FF2B5EF4-FFF2-40B4-BE49-F238E27FC236}">
                <a16:creationId xmlns:a16="http://schemas.microsoft.com/office/drawing/2014/main" id="{2797D910-7042-B605-1929-8E1C9BFAF9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598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59E6-2779-616D-4C5A-27832266479A}"/>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B4BB6204-5E42-935B-9179-596DCCA1F0CF}"/>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94D2C552-053B-E2B6-D27F-367E9585E88F}"/>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60B922D3-B57B-AECA-65F0-ADB72E66428E}"/>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8C74296B-3342-9B24-A732-832082DF3248}"/>
              </a:ext>
            </a:extLst>
          </p:cNvPr>
          <p:cNvSpPr>
            <a:spLocks noGrp="1"/>
          </p:cNvSpPr>
          <p:nvPr>
            <p:ph type="title"/>
          </p:nvPr>
        </p:nvSpPr>
        <p:spPr>
          <a:xfrm>
            <a:off x="827565" y="1892990"/>
            <a:ext cx="6030434" cy="1829004"/>
          </a:xfrm>
        </p:spPr>
        <p:txBody>
          <a:bodyPr>
            <a:normAutofit/>
          </a:bodyPr>
          <a:lstStyle/>
          <a:p>
            <a:r>
              <a:rPr lang="en-US" dirty="0"/>
              <a:t>Quiz: Decide if the child, who is coming into RSV season, needs a dose of </a:t>
            </a:r>
            <a:r>
              <a:rPr lang="en-US" dirty="0" err="1"/>
              <a:t>mAb</a:t>
            </a:r>
            <a:r>
              <a:rPr lang="en-US" dirty="0"/>
              <a:t>.</a:t>
            </a:r>
          </a:p>
        </p:txBody>
      </p:sp>
      <p:pic>
        <p:nvPicPr>
          <p:cNvPr id="22" name="Picture 21">
            <a:extLst>
              <a:ext uri="{FF2B5EF4-FFF2-40B4-BE49-F238E27FC236}">
                <a16:creationId xmlns:a16="http://schemas.microsoft.com/office/drawing/2014/main" id="{86365ACA-5E6C-BE60-EACA-E16AF0973CCB}"/>
              </a:ext>
            </a:extLst>
          </p:cNvPr>
          <p:cNvPicPr>
            <a:picLocks noChangeAspect="1"/>
          </p:cNvPicPr>
          <p:nvPr/>
        </p:nvPicPr>
        <p:blipFill>
          <a:blip r:embed="rId3"/>
          <a:srcRect l="3269" t="7223" r="66011" b="6535"/>
          <a:stretch>
            <a:fillRect/>
          </a:stretch>
        </p:blipFill>
        <p:spPr>
          <a:xfrm>
            <a:off x="7561544" y="753312"/>
            <a:ext cx="3802891" cy="3760835"/>
          </a:xfrm>
          <a:prstGeom prst="rect">
            <a:avLst/>
          </a:prstGeom>
        </p:spPr>
      </p:pic>
      <p:sp>
        <p:nvSpPr>
          <p:cNvPr id="2" name="Slide Number Placeholder 1">
            <a:extLst>
              <a:ext uri="{FF2B5EF4-FFF2-40B4-BE49-F238E27FC236}">
                <a16:creationId xmlns:a16="http://schemas.microsoft.com/office/drawing/2014/main" id="{1D02EC3E-F203-372A-75BE-A50E4D5A886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C1A6F6B-1745-0276-B6C4-2AF80A21484F}"/>
              </a:ext>
            </a:extLst>
          </p:cNvPr>
          <p:cNvSpPr txBox="1"/>
          <p:nvPr/>
        </p:nvSpPr>
        <p:spPr>
          <a:xfrm>
            <a:off x="7510029" y="4691054"/>
            <a:ext cx="4042321"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A9E8E"/>
                </a:solidFill>
                <a:effectLst/>
                <a:uLnTx/>
                <a:uFillTx/>
                <a:latin typeface="Calibri" panose="020F0502020204030204"/>
                <a:ea typeface="+mn-ea"/>
                <a:cs typeface="+mn-cs"/>
              </a:rPr>
              <a:t>Yes, needs </a:t>
            </a:r>
            <a:r>
              <a:rPr kumimoji="0" lang="en-US" sz="2800" b="0" i="0" u="none" strike="noStrike" kern="1200" cap="none" spc="0" normalizeH="0" baseline="0" noProof="0" dirty="0" err="1">
                <a:ln>
                  <a:noFill/>
                </a:ln>
                <a:solidFill>
                  <a:srgbClr val="2A9E8E"/>
                </a:solidFill>
                <a:effectLst/>
                <a:uLnTx/>
                <a:uFillTx/>
                <a:latin typeface="Calibri" panose="020F0502020204030204"/>
                <a:ea typeface="+mn-ea"/>
                <a:cs typeface="+mn-cs"/>
              </a:rPr>
              <a:t>mAb</a:t>
            </a:r>
            <a:r>
              <a:rPr kumimoji="0" lang="en-US" sz="2800" b="0" i="0" u="none" strike="noStrike" kern="1200" cap="none" spc="0" normalizeH="0" baseline="0" noProof="0" dirty="0">
                <a:ln>
                  <a:noFill/>
                </a:ln>
                <a:solidFill>
                  <a:srgbClr val="2A9E8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A9E8E"/>
                </a:solidFill>
                <a:effectLst/>
                <a:uLnTx/>
                <a:uFillTx/>
                <a:latin typeface="Calibri" panose="020F0502020204030204"/>
                <a:ea typeface="+mn-ea"/>
                <a:cs typeface="+mn-cs"/>
              </a:rPr>
              <a:t>HIV may reduce transplacental Ab passage</a:t>
            </a:r>
          </a:p>
        </p:txBody>
      </p:sp>
    </p:spTree>
    <p:extLst>
      <p:ext uri="{BB962C8B-B14F-4D97-AF65-F5344CB8AC3E}">
        <p14:creationId xmlns:p14="http://schemas.microsoft.com/office/powerpoint/2010/main" val="3569731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1C30F-981B-1739-5D91-BE67414C5E9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3AE6409F-ADDB-F585-D895-095C50D1E0CC}"/>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CA9123B1-0F8C-EB8E-5D85-2CE81D5916BF}"/>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8058141F-1FB6-9E2E-F094-CCA80133D26F}"/>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3737B99F-44AE-70FE-33E0-8B1AF9B0E8EE}"/>
              </a:ext>
            </a:extLst>
          </p:cNvPr>
          <p:cNvSpPr>
            <a:spLocks noGrp="1"/>
          </p:cNvSpPr>
          <p:nvPr>
            <p:ph type="title"/>
          </p:nvPr>
        </p:nvSpPr>
        <p:spPr>
          <a:xfrm>
            <a:off x="904839" y="1544534"/>
            <a:ext cx="6030434" cy="1924247"/>
          </a:xfrm>
        </p:spPr>
        <p:txBody>
          <a:bodyPr>
            <a:normAutofit/>
          </a:bodyPr>
          <a:lstStyle/>
          <a:p>
            <a:r>
              <a:rPr lang="en-US" dirty="0"/>
              <a:t>Quiz: Decide if the child, who is coming into RSV season, needs a dose of </a:t>
            </a:r>
            <a:r>
              <a:rPr lang="en-US" dirty="0" err="1"/>
              <a:t>mAb</a:t>
            </a:r>
            <a:r>
              <a:rPr lang="en-US" dirty="0"/>
              <a:t>.</a:t>
            </a:r>
          </a:p>
        </p:txBody>
      </p:sp>
      <p:pic>
        <p:nvPicPr>
          <p:cNvPr id="22" name="Picture 21">
            <a:extLst>
              <a:ext uri="{FF2B5EF4-FFF2-40B4-BE49-F238E27FC236}">
                <a16:creationId xmlns:a16="http://schemas.microsoft.com/office/drawing/2014/main" id="{A476EB97-8935-79FC-6380-EA64455F9C1D}"/>
              </a:ext>
            </a:extLst>
          </p:cNvPr>
          <p:cNvPicPr>
            <a:picLocks noChangeAspect="1"/>
          </p:cNvPicPr>
          <p:nvPr/>
        </p:nvPicPr>
        <p:blipFill>
          <a:blip r:embed="rId3"/>
          <a:srcRect l="34983" t="7090" r="34297" b="6669"/>
          <a:stretch>
            <a:fillRect/>
          </a:stretch>
        </p:blipFill>
        <p:spPr>
          <a:xfrm>
            <a:off x="7411793" y="967060"/>
            <a:ext cx="4179194" cy="4132977"/>
          </a:xfrm>
          <a:prstGeom prst="rect">
            <a:avLst/>
          </a:prstGeom>
        </p:spPr>
      </p:pic>
      <p:sp>
        <p:nvSpPr>
          <p:cNvPr id="2" name="Slide Number Placeholder 1">
            <a:extLst>
              <a:ext uri="{FF2B5EF4-FFF2-40B4-BE49-F238E27FC236}">
                <a16:creationId xmlns:a16="http://schemas.microsoft.com/office/drawing/2014/main" id="{FE02F293-9537-732B-F8C4-B7BDBD9550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40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748" y="161925"/>
            <a:ext cx="10515600" cy="898525"/>
          </a:xfrm>
        </p:spPr>
        <p:txBody>
          <a:bodyPr/>
          <a:lstStyle/>
          <a:p>
            <a:r>
              <a:rPr lang="en-US" dirty="0"/>
              <a:t>PRIME® Policies</a:t>
            </a:r>
          </a:p>
        </p:txBody>
      </p:sp>
      <p:sp>
        <p:nvSpPr>
          <p:cNvPr id="5" name="Content Placeholder 4"/>
          <p:cNvSpPr>
            <a:spLocks noGrp="1"/>
          </p:cNvSpPr>
          <p:nvPr>
            <p:ph sz="half" idx="1"/>
          </p:nvPr>
        </p:nvSpPr>
        <p:spPr>
          <a:xfrm>
            <a:off x="725545" y="1167739"/>
            <a:ext cx="5562600" cy="4376510"/>
          </a:xfrm>
        </p:spPr>
        <p:txBody>
          <a:bodyPr>
            <a:noAutofit/>
          </a:bodyPr>
          <a:lstStyle/>
          <a:p>
            <a:pPr marL="0" indent="0">
              <a:buNone/>
            </a:pPr>
            <a:r>
              <a:rPr lang="en-US" sz="1833" i="1" dirty="0"/>
              <a:t>Mitigating Conflicts of Interest</a:t>
            </a:r>
            <a:endParaRPr lang="en-US" sz="1833" dirty="0"/>
          </a:p>
          <a:p>
            <a:pPr marL="0" indent="0">
              <a:buNone/>
            </a:pPr>
            <a:endParaRPr lang="en-US" sz="1000" dirty="0"/>
          </a:p>
          <a:p>
            <a:pPr marL="0" indent="0">
              <a:buNone/>
            </a:pPr>
            <a:r>
              <a:rPr lang="en-US" sz="1333" b="0" dirty="0"/>
              <a:t>PRIME Education, LLC (PRIME®) adheres to the ACCME‘s Standards of Integrity and Independence in Accredited Continuing Education, in compliance with Joint Accreditation. These Standards require everyone in a position of controlling the content of a CE activity to disclose all financial relationships with ineligible companies. CE activities must offer fair and balanced content, remain independent of commercial bias, and designed to improve quality in health care. All recommendations involving clinical medicine must be based on evidence accepted within the medical profession.  </a:t>
            </a:r>
          </a:p>
          <a:p>
            <a:pPr marL="0" indent="0">
              <a:buNone/>
            </a:pPr>
            <a:r>
              <a:rPr lang="en-US" sz="1333" b="0" dirty="0"/>
              <a:t>A </a:t>
            </a:r>
            <a:r>
              <a:rPr lang="en-US" sz="1333" b="0" i="1" dirty="0"/>
              <a:t>conflict of interest</a:t>
            </a:r>
            <a:r>
              <a:rPr lang="en-US" sz="1333" b="0" dirty="0"/>
              <a:t> arises when individuals in a position of controlling the content of CE activities have a relevant financial relationship with an ineligible company that may bias his/her opinion and teaching. This may include receiving a salary, royalty, intellectual property rights, consulting fee, honoraria, stocks, or other financial benefits.  </a:t>
            </a:r>
          </a:p>
          <a:p>
            <a:pPr marL="0" indent="0">
              <a:buNone/>
            </a:pPr>
            <a:r>
              <a:rPr lang="en-US" sz="1333" b="0" dirty="0"/>
              <a:t>PRIME® has </a:t>
            </a:r>
            <a:r>
              <a:rPr lang="en-US" sz="1333" b="0" i="1" dirty="0"/>
              <a:t>identified, reviewed, and mitigated all conflicts of interest</a:t>
            </a:r>
            <a:r>
              <a:rPr lang="en-US" sz="1333" b="0" dirty="0"/>
              <a:t> that speakers, authors, course directors, planners, peer reviewers, or relevant staff disclose prior to the delivery of any educational activity. Disclosure of a relationship is not intended to suggest or condone bias in any presentation but is made to provide participants with information that might be of potential importance to their evaluation of a presentation. Disclosure information for speakers, authors, course directors, planners, peer reviewers, and/or relevant staff is included in these materials.</a:t>
            </a:r>
            <a:br>
              <a:rPr lang="en-US" sz="1333" dirty="0"/>
            </a:br>
            <a:endParaRPr lang="en-US" sz="1333" b="0" dirty="0"/>
          </a:p>
        </p:txBody>
      </p:sp>
      <p:sp>
        <p:nvSpPr>
          <p:cNvPr id="6" name="Content Placeholder 5"/>
          <p:cNvSpPr>
            <a:spLocks noGrp="1"/>
          </p:cNvSpPr>
          <p:nvPr>
            <p:ph sz="half" idx="2"/>
          </p:nvPr>
        </p:nvSpPr>
        <p:spPr>
          <a:xfrm>
            <a:off x="6472295" y="1167739"/>
            <a:ext cx="5562600" cy="5180971"/>
          </a:xfrm>
        </p:spPr>
        <p:txBody>
          <a:bodyPr>
            <a:normAutofit lnSpcReduction="10000"/>
          </a:bodyPr>
          <a:lstStyle/>
          <a:p>
            <a:pPr marL="0" indent="0">
              <a:buNone/>
            </a:pPr>
            <a:r>
              <a:rPr lang="en-US" sz="1833" i="1" dirty="0"/>
              <a:t>Unapproved Uses</a:t>
            </a:r>
            <a:endParaRPr lang="en-US" sz="1833" dirty="0"/>
          </a:p>
          <a:p>
            <a:pPr marL="0" indent="0">
              <a:buNone/>
            </a:pPr>
            <a:endParaRPr lang="en-US" sz="1000" b="0" dirty="0"/>
          </a:p>
          <a:p>
            <a:pPr marL="0" indent="0">
              <a:buNone/>
            </a:pPr>
            <a:r>
              <a:rPr lang="en-US" sz="1417" b="0" dirty="0"/>
              <a:t>Presentations may provide information in whole or in part related to non-FDA-approved uses of drugs and/or devices or may discuss the unlabeled indications or the investigational nature of their proposed uses. Participants should refer to the official prescribing information for each product for discussion of approved indications, contraindications, and warnings. Participants should verify all information and data before treating patients or employing any therapies described in this educational activity. </a:t>
            </a:r>
          </a:p>
          <a:p>
            <a:pPr marL="0" indent="0">
              <a:buNone/>
            </a:pPr>
            <a:endParaRPr lang="en-US" i="1" dirty="0">
              <a:solidFill>
                <a:schemeClr val="tx1"/>
              </a:solidFill>
            </a:endParaRPr>
          </a:p>
          <a:p>
            <a:pPr marL="0" indent="0">
              <a:buNone/>
            </a:pPr>
            <a:r>
              <a:rPr lang="en-US" sz="1833" i="1" dirty="0"/>
              <a:t>Disclaimer</a:t>
            </a:r>
            <a:endParaRPr lang="en-US" sz="1833" dirty="0"/>
          </a:p>
          <a:p>
            <a:pPr marL="0" indent="0">
              <a:buNone/>
            </a:pPr>
            <a:endParaRPr lang="en-US" sz="1000" b="0" dirty="0"/>
          </a:p>
          <a:p>
            <a:pPr marL="0" indent="0">
              <a:buNone/>
            </a:pPr>
            <a:r>
              <a:rPr lang="en-US" sz="1333" b="0" dirty="0"/>
              <a:t>The opinions expressed in the educational activity are those of the presenting faculty and do not necessarily represent the views of PRIME®, Joint Accreditation (ACCME, AAPA, ACPE, ANCC, ARBO COPE, APA, ADA), AAPA or other relevant accreditation bodies. </a:t>
            </a:r>
            <a:endParaRPr lang="en-US" dirty="0">
              <a:solidFill>
                <a:schemeClr val="tx1"/>
              </a:solidFill>
            </a:endParaRPr>
          </a:p>
          <a:p>
            <a:pPr marL="0" indent="0">
              <a:buNone/>
            </a:pPr>
            <a:endParaRPr lang="en-US" dirty="0">
              <a:solidFill>
                <a:schemeClr val="tx1"/>
              </a:solidFill>
            </a:endParaRPr>
          </a:p>
          <a:p>
            <a:pPr marL="0" indent="0">
              <a:buNone/>
            </a:pPr>
            <a:r>
              <a:rPr lang="en-US" sz="1833" i="1" dirty="0"/>
              <a:t>Questions? </a:t>
            </a:r>
          </a:p>
          <a:p>
            <a:pPr marL="0" indent="0">
              <a:buNone/>
            </a:pPr>
            <a:r>
              <a:rPr lang="en-US" sz="1333" b="0" dirty="0"/>
              <a:t>Please email</a:t>
            </a:r>
            <a:r>
              <a:rPr lang="en-US" sz="1333" b="0" dirty="0">
                <a:solidFill>
                  <a:srgbClr val="00B050"/>
                </a:solidFill>
              </a:rPr>
              <a:t> </a:t>
            </a:r>
            <a:r>
              <a:rPr lang="en-US" sz="1333" b="0" dirty="0">
                <a:solidFill>
                  <a:srgbClr val="FF0000"/>
                </a:solidFill>
                <a:hlinkClick r:id="rId3"/>
              </a:rPr>
              <a:t>accreditation@primeinc.org</a:t>
            </a:r>
            <a:r>
              <a:rPr lang="en-US" sz="1333" b="0" dirty="0">
                <a:solidFill>
                  <a:srgbClr val="FF0000"/>
                </a:solidFill>
              </a:rPr>
              <a:t>.</a:t>
            </a:r>
          </a:p>
        </p:txBody>
      </p:sp>
    </p:spTree>
    <p:extLst>
      <p:ext uri="{BB962C8B-B14F-4D97-AF65-F5344CB8AC3E}">
        <p14:creationId xmlns:p14="http://schemas.microsoft.com/office/powerpoint/2010/main" val="3401327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1D75E-2CD3-8A1B-75BF-F0929C171717}"/>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DBF29CAB-2C7D-C9D3-B485-C12141BBEB47}"/>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DE72B1D8-7D66-115F-399D-C0C238C57415}"/>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4CB36E4B-71AA-7B39-467E-135D303543F8}"/>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0C9F91B4-4997-838E-E6E4-92DFC5A6B445}"/>
              </a:ext>
            </a:extLst>
          </p:cNvPr>
          <p:cNvSpPr>
            <a:spLocks noGrp="1"/>
          </p:cNvSpPr>
          <p:nvPr>
            <p:ph type="title"/>
          </p:nvPr>
        </p:nvSpPr>
        <p:spPr>
          <a:xfrm>
            <a:off x="904839" y="1544534"/>
            <a:ext cx="6030434" cy="1924247"/>
          </a:xfrm>
        </p:spPr>
        <p:txBody>
          <a:bodyPr>
            <a:normAutofit/>
          </a:bodyPr>
          <a:lstStyle/>
          <a:p>
            <a:r>
              <a:rPr lang="en-US" dirty="0"/>
              <a:t>Quiz: Decide if the child, who is coming into RSV season, needs a dose of </a:t>
            </a:r>
            <a:r>
              <a:rPr lang="en-US" dirty="0" err="1"/>
              <a:t>mAb</a:t>
            </a:r>
            <a:r>
              <a:rPr lang="en-US" dirty="0"/>
              <a:t>.</a:t>
            </a:r>
          </a:p>
        </p:txBody>
      </p:sp>
      <p:pic>
        <p:nvPicPr>
          <p:cNvPr id="22" name="Picture 21">
            <a:extLst>
              <a:ext uri="{FF2B5EF4-FFF2-40B4-BE49-F238E27FC236}">
                <a16:creationId xmlns:a16="http://schemas.microsoft.com/office/drawing/2014/main" id="{2D55AFD5-FE4E-68B4-DF0E-0BBF78171133}"/>
              </a:ext>
            </a:extLst>
          </p:cNvPr>
          <p:cNvPicPr>
            <a:picLocks noChangeAspect="1"/>
          </p:cNvPicPr>
          <p:nvPr/>
        </p:nvPicPr>
        <p:blipFill>
          <a:blip r:embed="rId3"/>
          <a:srcRect l="34983" t="7090" r="34297" b="6669"/>
          <a:stretch>
            <a:fillRect/>
          </a:stretch>
        </p:blipFill>
        <p:spPr>
          <a:xfrm>
            <a:off x="7524577" y="889788"/>
            <a:ext cx="3879665" cy="3836760"/>
          </a:xfrm>
          <a:prstGeom prst="rect">
            <a:avLst/>
          </a:prstGeom>
        </p:spPr>
      </p:pic>
      <p:sp>
        <p:nvSpPr>
          <p:cNvPr id="2" name="Slide Number Placeholder 1">
            <a:extLst>
              <a:ext uri="{FF2B5EF4-FFF2-40B4-BE49-F238E27FC236}">
                <a16:creationId xmlns:a16="http://schemas.microsoft.com/office/drawing/2014/main" id="{DFB97302-415A-7175-7ADB-5BF9D2B2B4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7870C59-FAF9-0365-CF30-6C24245EA313}"/>
              </a:ext>
            </a:extLst>
          </p:cNvPr>
          <p:cNvSpPr txBox="1"/>
          <p:nvPr/>
        </p:nvSpPr>
        <p:spPr>
          <a:xfrm>
            <a:off x="7575019" y="4774529"/>
            <a:ext cx="382922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B64AF"/>
                </a:solidFill>
                <a:effectLst/>
                <a:uLnTx/>
                <a:uFillTx/>
                <a:latin typeface="Calibri" panose="020F0502020204030204"/>
                <a:ea typeface="+mn-ea"/>
                <a:cs typeface="+mn-cs"/>
              </a:rPr>
              <a:t>No, does not need </a:t>
            </a:r>
            <a:r>
              <a:rPr kumimoji="0" lang="en-US" sz="2800" b="0" i="0" u="none" strike="noStrike" kern="1200" cap="none" spc="0" normalizeH="0" baseline="0" noProof="0" dirty="0" err="1">
                <a:ln>
                  <a:noFill/>
                </a:ln>
                <a:solidFill>
                  <a:srgbClr val="3B64AF"/>
                </a:solidFill>
                <a:effectLst/>
                <a:uLnTx/>
                <a:uFillTx/>
                <a:latin typeface="Calibri" panose="020F0502020204030204"/>
                <a:ea typeface="+mn-ea"/>
                <a:cs typeface="+mn-cs"/>
              </a:rPr>
              <a:t>mAb</a:t>
            </a:r>
            <a:r>
              <a:rPr kumimoji="0" lang="en-US" sz="2800" b="0" i="0" u="none" strike="noStrike" kern="1200" cap="none" spc="0" normalizeH="0" baseline="0" noProof="0" dirty="0">
                <a:ln>
                  <a:noFill/>
                </a:ln>
                <a:solidFill>
                  <a:srgbClr val="3B64AF"/>
                </a:solidFill>
                <a:effectLst/>
                <a:uLnTx/>
                <a:uFillTx/>
                <a:latin typeface="Calibri" panose="020F0502020204030204"/>
                <a:ea typeface="+mn-ea"/>
                <a:cs typeface="+mn-cs"/>
              </a:rPr>
              <a:t>. Infant is too old for routine RSV </a:t>
            </a:r>
            <a:r>
              <a:rPr kumimoji="0" lang="en-US" sz="2800" b="0" i="0" u="none" strike="noStrike" kern="1200" cap="none" spc="0" normalizeH="0" baseline="0" noProof="0" dirty="0" err="1">
                <a:ln>
                  <a:noFill/>
                </a:ln>
                <a:solidFill>
                  <a:srgbClr val="3B64AF"/>
                </a:solidFill>
                <a:effectLst/>
                <a:uLnTx/>
                <a:uFillTx/>
                <a:latin typeface="Calibri" panose="020F0502020204030204"/>
                <a:ea typeface="+mn-ea"/>
                <a:cs typeface="+mn-cs"/>
              </a:rPr>
              <a:t>immz</a:t>
            </a:r>
            <a:endParaRPr kumimoji="0" lang="en-US" sz="2800" b="0" i="0" u="none" strike="noStrike" kern="1200" cap="none" spc="0" normalizeH="0" baseline="0" noProof="0" dirty="0">
              <a:ln>
                <a:noFill/>
              </a:ln>
              <a:solidFill>
                <a:srgbClr val="3B64A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225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F9E2D-3D69-13FF-F1C2-8E87C4E02051}"/>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31EF1573-C17F-38B6-B323-CF26F0A98E30}"/>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215B3068-1532-12AB-3AB6-5A8EB2648F7B}"/>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F0BCB757-20A8-1B09-87E5-E2035158604A}"/>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0D34ABE4-8B38-3518-D74A-28FA5D121870}"/>
              </a:ext>
            </a:extLst>
          </p:cNvPr>
          <p:cNvSpPr>
            <a:spLocks noGrp="1"/>
          </p:cNvSpPr>
          <p:nvPr>
            <p:ph type="title"/>
          </p:nvPr>
        </p:nvSpPr>
        <p:spPr>
          <a:xfrm>
            <a:off x="904839" y="1544534"/>
            <a:ext cx="6030434" cy="1924247"/>
          </a:xfrm>
        </p:spPr>
        <p:txBody>
          <a:bodyPr>
            <a:normAutofit/>
          </a:bodyPr>
          <a:lstStyle/>
          <a:p>
            <a:r>
              <a:rPr lang="en-US" dirty="0"/>
              <a:t>Quiz: Decide if the child, who is coming into RSV season, needs a dose of </a:t>
            </a:r>
            <a:r>
              <a:rPr lang="en-US" dirty="0" err="1"/>
              <a:t>mAb</a:t>
            </a:r>
            <a:r>
              <a:rPr lang="en-US" dirty="0"/>
              <a:t>.</a:t>
            </a:r>
          </a:p>
        </p:txBody>
      </p:sp>
      <p:pic>
        <p:nvPicPr>
          <p:cNvPr id="22" name="Picture 21">
            <a:extLst>
              <a:ext uri="{FF2B5EF4-FFF2-40B4-BE49-F238E27FC236}">
                <a16:creationId xmlns:a16="http://schemas.microsoft.com/office/drawing/2014/main" id="{827341C4-80EC-AC59-3292-311E65A10A9C}"/>
              </a:ext>
            </a:extLst>
          </p:cNvPr>
          <p:cNvPicPr>
            <a:picLocks noChangeAspect="1"/>
          </p:cNvPicPr>
          <p:nvPr/>
        </p:nvPicPr>
        <p:blipFill>
          <a:blip r:embed="rId3"/>
          <a:srcRect l="66650" t="7089" r="2630" b="6670"/>
          <a:stretch>
            <a:fillRect/>
          </a:stretch>
        </p:blipFill>
        <p:spPr>
          <a:xfrm>
            <a:off x="7274768" y="1115166"/>
            <a:ext cx="4341977" cy="4293960"/>
          </a:xfrm>
          <a:prstGeom prst="rect">
            <a:avLst/>
          </a:prstGeom>
        </p:spPr>
      </p:pic>
      <p:sp>
        <p:nvSpPr>
          <p:cNvPr id="2" name="Slide Number Placeholder 1">
            <a:extLst>
              <a:ext uri="{FF2B5EF4-FFF2-40B4-BE49-F238E27FC236}">
                <a16:creationId xmlns:a16="http://schemas.microsoft.com/office/drawing/2014/main" id="{F970DA24-A8DB-2419-391E-C97ECB769C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463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E11FA-1DD4-42AC-2A87-9B06684EC7F0}"/>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1AB4D803-D361-3755-40CE-E88841DAEAC4}"/>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C725B10D-4C97-EAF8-3E90-1A5436C58D65}"/>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CCB43631-7099-38F1-6294-C1A2C464A46D}"/>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3CAA69DB-A8FB-B821-4775-54DACF718991}"/>
              </a:ext>
            </a:extLst>
          </p:cNvPr>
          <p:cNvSpPr>
            <a:spLocks noGrp="1"/>
          </p:cNvSpPr>
          <p:nvPr>
            <p:ph type="title"/>
          </p:nvPr>
        </p:nvSpPr>
        <p:spPr>
          <a:xfrm>
            <a:off x="904839" y="1544534"/>
            <a:ext cx="6030434" cy="1924247"/>
          </a:xfrm>
        </p:spPr>
        <p:txBody>
          <a:bodyPr>
            <a:normAutofit/>
          </a:bodyPr>
          <a:lstStyle/>
          <a:p>
            <a:r>
              <a:rPr lang="en-US" dirty="0"/>
              <a:t>Quiz: Decide if the child, who is coming into RSV season, needs a dose of </a:t>
            </a:r>
            <a:r>
              <a:rPr lang="en-US" dirty="0" err="1"/>
              <a:t>mAb</a:t>
            </a:r>
            <a:r>
              <a:rPr lang="en-US" dirty="0"/>
              <a:t>.</a:t>
            </a:r>
          </a:p>
        </p:txBody>
      </p:sp>
      <p:pic>
        <p:nvPicPr>
          <p:cNvPr id="22" name="Picture 21">
            <a:extLst>
              <a:ext uri="{FF2B5EF4-FFF2-40B4-BE49-F238E27FC236}">
                <a16:creationId xmlns:a16="http://schemas.microsoft.com/office/drawing/2014/main" id="{28366B5A-FC23-0A0F-629A-535E24130BFB}"/>
              </a:ext>
            </a:extLst>
          </p:cNvPr>
          <p:cNvPicPr>
            <a:picLocks noChangeAspect="1"/>
          </p:cNvPicPr>
          <p:nvPr/>
        </p:nvPicPr>
        <p:blipFill>
          <a:blip r:embed="rId3"/>
          <a:srcRect l="66650" t="7089" r="2630" b="6670"/>
          <a:stretch>
            <a:fillRect/>
          </a:stretch>
        </p:blipFill>
        <p:spPr>
          <a:xfrm>
            <a:off x="7584310" y="817452"/>
            <a:ext cx="3832813" cy="3790427"/>
          </a:xfrm>
          <a:prstGeom prst="rect">
            <a:avLst/>
          </a:prstGeom>
        </p:spPr>
      </p:pic>
      <p:sp>
        <p:nvSpPr>
          <p:cNvPr id="2" name="Slide Number Placeholder 1">
            <a:extLst>
              <a:ext uri="{FF2B5EF4-FFF2-40B4-BE49-F238E27FC236}">
                <a16:creationId xmlns:a16="http://schemas.microsoft.com/office/drawing/2014/main" id="{477722FE-4DEE-068E-B991-7016D01FA94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FD39306-2A7D-9B99-3B53-1B974D9E8B01}"/>
              </a:ext>
            </a:extLst>
          </p:cNvPr>
          <p:cNvSpPr txBox="1"/>
          <p:nvPr/>
        </p:nvSpPr>
        <p:spPr>
          <a:xfrm>
            <a:off x="7972023" y="4653956"/>
            <a:ext cx="3445100"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6397F">
                    <a:lumMod val="75000"/>
                  </a:srgbClr>
                </a:solidFill>
                <a:effectLst/>
                <a:uLnTx/>
                <a:uFillTx/>
                <a:latin typeface="Calibri" panose="020F0502020204030204"/>
                <a:ea typeface="+mn-ea"/>
                <a:cs typeface="+mn-cs"/>
              </a:rPr>
              <a:t>Yes, needs </a:t>
            </a:r>
            <a:r>
              <a:rPr kumimoji="0" lang="en-US" sz="2800" b="0" i="0" u="none" strike="noStrike" kern="1200" cap="none" spc="0" normalizeH="0" baseline="0" noProof="0" dirty="0" err="1">
                <a:ln>
                  <a:noFill/>
                </a:ln>
                <a:solidFill>
                  <a:srgbClr val="06397F">
                    <a:lumMod val="75000"/>
                  </a:srgbClr>
                </a:solidFill>
                <a:effectLst/>
                <a:uLnTx/>
                <a:uFillTx/>
                <a:latin typeface="Calibri" panose="020F0502020204030204"/>
                <a:ea typeface="+mn-ea"/>
                <a:cs typeface="+mn-cs"/>
              </a:rPr>
              <a:t>mAb</a:t>
            </a:r>
            <a:r>
              <a:rPr kumimoji="0" lang="en-US" sz="2800" b="0" i="0" u="none" strike="noStrike" kern="1200" cap="none" spc="0" normalizeH="0" baseline="0" noProof="0" dirty="0">
                <a:ln>
                  <a:noFill/>
                </a:ln>
                <a:solidFill>
                  <a:srgbClr val="06397F">
                    <a:lumMod val="75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6397F">
                    <a:lumMod val="75000"/>
                  </a:srgbClr>
                </a:solidFill>
                <a:effectLst/>
                <a:uLnTx/>
                <a:uFillTx/>
                <a:latin typeface="Calibri" panose="020F0502020204030204"/>
                <a:ea typeface="+mn-ea"/>
                <a:cs typeface="+mn-cs"/>
              </a:rPr>
              <a:t>9-18 months old with chronic lung disease of prematurity</a:t>
            </a:r>
          </a:p>
        </p:txBody>
      </p:sp>
    </p:spTree>
    <p:extLst>
      <p:ext uri="{BB962C8B-B14F-4D97-AF65-F5344CB8AC3E}">
        <p14:creationId xmlns:p14="http://schemas.microsoft.com/office/powerpoint/2010/main" val="2031461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78E4E-E86B-520F-0126-06786046FB48}"/>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147A5EA-E82A-C679-9D62-5D0DE6E17E73}"/>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1A33D903-FC51-8BCA-F6CE-46595D12CDF2}"/>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857B3D4-66A8-D75D-D519-F6FEC30E93B3}"/>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8AEAFD25-8D50-6B57-11DB-556E4C4736CA}"/>
              </a:ext>
            </a:extLst>
          </p:cNvPr>
          <p:cNvSpPr>
            <a:spLocks noGrp="1"/>
          </p:cNvSpPr>
          <p:nvPr>
            <p:ph type="title"/>
          </p:nvPr>
        </p:nvSpPr>
        <p:spPr>
          <a:xfrm>
            <a:off x="817808" y="715008"/>
            <a:ext cx="10535992" cy="1072502"/>
          </a:xfrm>
        </p:spPr>
        <p:txBody>
          <a:bodyPr/>
          <a:lstStyle/>
          <a:p>
            <a:r>
              <a:rPr lang="en-US" dirty="0"/>
              <a:t>Safety of RSV </a:t>
            </a:r>
            <a:r>
              <a:rPr lang="en-US" dirty="0" err="1"/>
              <a:t>mAb</a:t>
            </a:r>
            <a:endParaRPr lang="en-US" dirty="0"/>
          </a:p>
        </p:txBody>
      </p:sp>
      <p:sp>
        <p:nvSpPr>
          <p:cNvPr id="13" name="Content Placeholder 12">
            <a:extLst>
              <a:ext uri="{FF2B5EF4-FFF2-40B4-BE49-F238E27FC236}">
                <a16:creationId xmlns:a16="http://schemas.microsoft.com/office/drawing/2014/main" id="{DB3E1EB3-6412-3E84-3CD5-0B719D836E92}"/>
              </a:ext>
            </a:extLst>
          </p:cNvPr>
          <p:cNvSpPr>
            <a:spLocks noGrp="1"/>
          </p:cNvSpPr>
          <p:nvPr>
            <p:ph idx="1"/>
          </p:nvPr>
        </p:nvSpPr>
        <p:spPr>
          <a:xfrm>
            <a:off x="817808" y="1825625"/>
            <a:ext cx="10535992" cy="4351338"/>
          </a:xfrm>
        </p:spPr>
        <p:txBody>
          <a:bodyPr vert="horz" lIns="91440" tIns="45720" rIns="91440" bIns="45720" rtlCol="0" anchor="t">
            <a:normAutofit/>
          </a:bodyPr>
          <a:lstStyle/>
          <a:p>
            <a:pPr marL="0" indent="0">
              <a:buNone/>
            </a:pPr>
            <a:r>
              <a:rPr lang="en-US"/>
              <a:t>Side effects after getting an RSV </a:t>
            </a:r>
            <a:r>
              <a:rPr lang="en-US" err="1"/>
              <a:t>mAb</a:t>
            </a:r>
            <a:r>
              <a:rPr lang="en-US"/>
              <a:t> are rare. They may include:</a:t>
            </a:r>
            <a:br>
              <a:rPr lang="en-US"/>
            </a:br>
            <a:endParaRPr lang="en-US"/>
          </a:p>
          <a:p>
            <a:r>
              <a:rPr lang="en-US"/>
              <a:t>Reactions  where the injection was given  (red, tender, swollen)</a:t>
            </a:r>
            <a:br>
              <a:rPr lang="en-US"/>
            </a:br>
            <a:endParaRPr lang="en-US"/>
          </a:p>
          <a:p>
            <a:r>
              <a:rPr lang="en-US"/>
              <a:t>Mild rash in less than 1 in 100 (&lt;1%)</a:t>
            </a:r>
          </a:p>
          <a:p>
            <a:pPr marL="0" indent="0">
              <a:buNone/>
            </a:pPr>
            <a:endParaRPr lang="en-US"/>
          </a:p>
          <a:p>
            <a:pPr marL="0" indent="0">
              <a:buNone/>
            </a:pPr>
            <a:r>
              <a:rPr lang="en-US" sz="2400"/>
              <a:t>For more details on this, see </a:t>
            </a:r>
            <a:br>
              <a:rPr lang="en-US" sz="2400"/>
            </a:br>
            <a:r>
              <a:rPr lang="en-US" sz="2400">
                <a:hlinkClick r:id="rId2"/>
              </a:rPr>
              <a:t>https://www.immunize.org/</a:t>
            </a:r>
            <a:r>
              <a:rPr lang="en-US" sz="2400">
                <a:solidFill>
                  <a:srgbClr val="00B050"/>
                </a:solidFill>
                <a:hlinkClick r:id="rId2"/>
              </a:rPr>
              <a:t>ask-experts</a:t>
            </a:r>
            <a:r>
              <a:rPr lang="en-US" sz="2400">
                <a:hlinkClick r:id="rId2"/>
              </a:rPr>
              <a:t>/what-are-the-side-effects-of-rsv-preventive-antibody-products/</a:t>
            </a:r>
            <a:endParaRPr lang="en-US" sz="2400">
              <a:ea typeface="Calibri"/>
              <a:cs typeface="Calibri"/>
              <a:hlinkClick r:id="rId2"/>
            </a:endParaRPr>
          </a:p>
        </p:txBody>
      </p:sp>
      <p:sp>
        <p:nvSpPr>
          <p:cNvPr id="2" name="Slide Number Placeholder 1">
            <a:extLst>
              <a:ext uri="{FF2B5EF4-FFF2-40B4-BE49-F238E27FC236}">
                <a16:creationId xmlns:a16="http://schemas.microsoft.com/office/drawing/2014/main" id="{1C01F965-8319-9909-97DC-3D6DB91A5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524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5F0D5-05E3-FE1B-9E59-79AE93FCAB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FBCA89-C5B4-40F1-E8B7-E2F561ACA6FB}"/>
              </a:ext>
            </a:extLst>
          </p:cNvPr>
          <p:cNvPicPr>
            <a:picLocks noChangeAspect="1"/>
          </p:cNvPicPr>
          <p:nvPr/>
        </p:nvPicPr>
        <p:blipFill>
          <a:blip r:embed="rId2"/>
          <a:stretch>
            <a:fillRect/>
          </a:stretch>
        </p:blipFill>
        <p:spPr>
          <a:xfrm>
            <a:off x="4869712" y="1890602"/>
            <a:ext cx="8452884" cy="4754747"/>
          </a:xfrm>
          <a:prstGeom prst="rect">
            <a:avLst/>
          </a:prstGeom>
        </p:spPr>
      </p:pic>
      <p:sp>
        <p:nvSpPr>
          <p:cNvPr id="4" name="Rounded Rectangle 3">
            <a:extLst>
              <a:ext uri="{FF2B5EF4-FFF2-40B4-BE49-F238E27FC236}">
                <a16:creationId xmlns:a16="http://schemas.microsoft.com/office/drawing/2014/main" id="{1BF0DC4C-0C91-6921-2819-DDBA771DBC6A}"/>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3C5832E-BBAC-6ED2-7D8A-1A3991DAA84A}"/>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2292CF8-A012-12CA-5B67-016B8ED4E673}"/>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8BEA16B1-955F-A5D2-5322-5FD0251959EA}"/>
              </a:ext>
            </a:extLst>
          </p:cNvPr>
          <p:cNvSpPr>
            <a:spLocks noGrp="1"/>
          </p:cNvSpPr>
          <p:nvPr>
            <p:ph type="title"/>
          </p:nvPr>
        </p:nvSpPr>
        <p:spPr>
          <a:xfrm>
            <a:off x="838200" y="715008"/>
            <a:ext cx="10515600" cy="1072502"/>
          </a:xfrm>
        </p:spPr>
        <p:txBody>
          <a:bodyPr/>
          <a:lstStyle/>
          <a:p>
            <a:r>
              <a:rPr lang="en-US"/>
              <a:t>Effectiveness of RSV </a:t>
            </a:r>
            <a:r>
              <a:rPr lang="en-US" err="1"/>
              <a:t>mAb</a:t>
            </a:r>
            <a:endParaRPr lang="en-US"/>
          </a:p>
        </p:txBody>
      </p:sp>
      <p:sp>
        <p:nvSpPr>
          <p:cNvPr id="13" name="Content Placeholder 12">
            <a:extLst>
              <a:ext uri="{FF2B5EF4-FFF2-40B4-BE49-F238E27FC236}">
                <a16:creationId xmlns:a16="http://schemas.microsoft.com/office/drawing/2014/main" id="{4787392F-9A4C-AA13-F013-8D905C6645FD}"/>
              </a:ext>
            </a:extLst>
          </p:cNvPr>
          <p:cNvSpPr>
            <a:spLocks noGrp="1"/>
          </p:cNvSpPr>
          <p:nvPr>
            <p:ph idx="1"/>
          </p:nvPr>
        </p:nvSpPr>
        <p:spPr>
          <a:xfrm>
            <a:off x="838200" y="1825625"/>
            <a:ext cx="6166104" cy="3011551"/>
          </a:xfrm>
        </p:spPr>
        <p:txBody>
          <a:bodyPr>
            <a:normAutofit/>
          </a:bodyPr>
          <a:lstStyle/>
          <a:p>
            <a:r>
              <a:rPr lang="en-US"/>
              <a:t>RSV </a:t>
            </a:r>
            <a:r>
              <a:rPr lang="en-US" err="1"/>
              <a:t>mAb</a:t>
            </a:r>
            <a:r>
              <a:rPr lang="en-US"/>
              <a:t> can reduce the risk of serious lower lung infections in infants by </a:t>
            </a:r>
            <a:r>
              <a:rPr lang="en-US" b="1"/>
              <a:t>about 80%</a:t>
            </a:r>
            <a:r>
              <a:rPr lang="en-US"/>
              <a:t>.</a:t>
            </a:r>
            <a:br>
              <a:rPr lang="en-US"/>
            </a:br>
            <a:endParaRPr lang="en-US"/>
          </a:p>
          <a:p>
            <a:r>
              <a:rPr lang="en-US"/>
              <a:t>They are  </a:t>
            </a:r>
            <a:r>
              <a:rPr lang="en-US" b="1"/>
              <a:t>80-90%</a:t>
            </a:r>
            <a:r>
              <a:rPr lang="en-US"/>
              <a:t> effective at protecting infants in their first RSV season from needing a hospital stay due to RSV.</a:t>
            </a:r>
          </a:p>
        </p:txBody>
      </p:sp>
      <p:sp>
        <p:nvSpPr>
          <p:cNvPr id="2" name="Slide Number Placeholder 1">
            <a:extLst>
              <a:ext uri="{FF2B5EF4-FFF2-40B4-BE49-F238E27FC236}">
                <a16:creationId xmlns:a16="http://schemas.microsoft.com/office/drawing/2014/main" id="{8A910988-335B-345C-4F8B-EE4286E946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062CC50-A793-8C30-1799-971A076CEB5F}"/>
              </a:ext>
            </a:extLst>
          </p:cNvPr>
          <p:cNvSpPr txBox="1"/>
          <p:nvPr/>
        </p:nvSpPr>
        <p:spPr>
          <a:xfrm>
            <a:off x="2542032" y="6291072"/>
            <a:ext cx="9518904"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rPr>
              <a:t>See this video: </a:t>
            </a: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hlinkClick r:id="rId3"/>
              </a:rPr>
              <a:t>https://www.youtube.com/watch?v=iq97xtzGO4k</a:t>
            </a: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775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01856-1A2B-C7B8-FB26-E147B2B21808}"/>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25B098F-42DA-18AE-9B96-CFDC34F33750}"/>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6BCEA184-CA2A-03D5-F164-3E9B26DE31BA}"/>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A2AE84CA-DAFB-E7E7-6263-2612A66212D2}"/>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DBBF5878-38B8-2320-EA60-F2BA11D2C582}"/>
              </a:ext>
            </a:extLst>
          </p:cNvPr>
          <p:cNvSpPr>
            <a:spLocks noGrp="1"/>
          </p:cNvSpPr>
          <p:nvPr>
            <p:ph type="title"/>
          </p:nvPr>
        </p:nvSpPr>
        <p:spPr>
          <a:xfrm>
            <a:off x="838200" y="736524"/>
            <a:ext cx="10515600" cy="1072502"/>
          </a:xfrm>
        </p:spPr>
        <p:txBody>
          <a:bodyPr/>
          <a:lstStyle/>
          <a:p>
            <a:r>
              <a:rPr lang="en-US"/>
              <a:t>Other notes about </a:t>
            </a:r>
            <a:r>
              <a:rPr lang="en-US" err="1"/>
              <a:t>mAb</a:t>
            </a:r>
            <a:endParaRPr lang="en-US"/>
          </a:p>
        </p:txBody>
      </p:sp>
      <p:sp>
        <p:nvSpPr>
          <p:cNvPr id="13" name="Content Placeholder 12">
            <a:extLst>
              <a:ext uri="{FF2B5EF4-FFF2-40B4-BE49-F238E27FC236}">
                <a16:creationId xmlns:a16="http://schemas.microsoft.com/office/drawing/2014/main" id="{062536A2-E0DC-C7E8-451C-C27613C9E920}"/>
              </a:ext>
            </a:extLst>
          </p:cNvPr>
          <p:cNvSpPr>
            <a:spLocks noGrp="1"/>
          </p:cNvSpPr>
          <p:nvPr>
            <p:ph idx="1"/>
          </p:nvPr>
        </p:nvSpPr>
        <p:spPr/>
        <p:txBody>
          <a:bodyPr/>
          <a:lstStyle/>
          <a:p>
            <a:pPr>
              <a:lnSpc>
                <a:spcPct val="150000"/>
              </a:lnSpc>
            </a:pPr>
            <a:r>
              <a:rPr lang="en-US"/>
              <a:t>Insurance coverage</a:t>
            </a:r>
          </a:p>
          <a:p>
            <a:pPr>
              <a:lnSpc>
                <a:spcPct val="150000"/>
              </a:lnSpc>
            </a:pPr>
            <a:r>
              <a:rPr lang="en-US"/>
              <a:t>RSV </a:t>
            </a:r>
            <a:r>
              <a:rPr lang="en-US" err="1"/>
              <a:t>mAb</a:t>
            </a:r>
            <a:r>
              <a:rPr lang="en-US"/>
              <a:t> at the same visit with other vaccines</a:t>
            </a:r>
          </a:p>
          <a:p>
            <a:pPr>
              <a:lnSpc>
                <a:spcPct val="150000"/>
              </a:lnSpc>
            </a:pPr>
            <a:endParaRPr lang="en-US"/>
          </a:p>
        </p:txBody>
      </p:sp>
      <p:sp>
        <p:nvSpPr>
          <p:cNvPr id="2" name="Slide Number Placeholder 1">
            <a:extLst>
              <a:ext uri="{FF2B5EF4-FFF2-40B4-BE49-F238E27FC236}">
                <a16:creationId xmlns:a16="http://schemas.microsoft.com/office/drawing/2014/main" id="{EEB3CB9E-A408-35AE-7F0E-805708DF372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80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1E5C7-604D-E5DE-942B-14074EB611F1}"/>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4694DB2B-C475-4A5D-3AC3-A2A8C23184DC}"/>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6CAAD82A-19F2-179B-01D2-12C789720DDC}"/>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7D1D84D9-E83F-884F-E87F-EB71100EEDE1}"/>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642DB3C0-B164-DB3B-BEA2-4DCF0B23B982}"/>
              </a:ext>
            </a:extLst>
          </p:cNvPr>
          <p:cNvSpPr>
            <a:spLocks noGrp="1"/>
          </p:cNvSpPr>
          <p:nvPr>
            <p:ph type="title"/>
          </p:nvPr>
        </p:nvSpPr>
        <p:spPr>
          <a:xfrm>
            <a:off x="838200" y="801068"/>
            <a:ext cx="10515600" cy="937580"/>
          </a:xfrm>
        </p:spPr>
        <p:txBody>
          <a:bodyPr/>
          <a:lstStyle/>
          <a:p>
            <a:r>
              <a:rPr lang="en-US" dirty="0"/>
              <a:t>Outline of today’s 30-minute infant RSV webinar</a:t>
            </a:r>
          </a:p>
        </p:txBody>
      </p:sp>
      <p:sp>
        <p:nvSpPr>
          <p:cNvPr id="13" name="Content Placeholder 12">
            <a:extLst>
              <a:ext uri="{FF2B5EF4-FFF2-40B4-BE49-F238E27FC236}">
                <a16:creationId xmlns:a16="http://schemas.microsoft.com/office/drawing/2014/main" id="{B2B77D97-4692-4AAA-168C-5EA2070C960F}"/>
              </a:ext>
            </a:extLst>
          </p:cNvPr>
          <p:cNvSpPr>
            <a:spLocks noGrp="1"/>
          </p:cNvSpPr>
          <p:nvPr>
            <p:ph idx="1"/>
          </p:nvPr>
        </p:nvSpPr>
        <p:spPr>
          <a:xfrm>
            <a:off x="838200" y="1705594"/>
            <a:ext cx="10515600" cy="4351338"/>
          </a:xfrm>
        </p:spPr>
        <p:txBody>
          <a:bodyPr>
            <a:normAutofit lnSpcReduction="10000"/>
          </a:bodyPr>
          <a:lstStyle/>
          <a:p>
            <a:pPr>
              <a:lnSpc>
                <a:spcPct val="150000"/>
              </a:lnSpc>
            </a:pPr>
            <a:r>
              <a:rPr lang="en-US" dirty="0"/>
              <a:t>Why is RSV a big deal for infants?</a:t>
            </a:r>
          </a:p>
          <a:p>
            <a:pPr>
              <a:lnSpc>
                <a:spcPct val="150000"/>
              </a:lnSpc>
            </a:pPr>
            <a:r>
              <a:rPr lang="en-US" dirty="0"/>
              <a:t>How to prevent infant RSV disease</a:t>
            </a:r>
          </a:p>
          <a:p>
            <a:pPr>
              <a:lnSpc>
                <a:spcPct val="150000"/>
              </a:lnSpc>
            </a:pPr>
            <a:r>
              <a:rPr lang="en-US" dirty="0"/>
              <a:t>RSV preventive monoclonal antibody for infants</a:t>
            </a:r>
          </a:p>
          <a:p>
            <a:pPr>
              <a:lnSpc>
                <a:spcPct val="150000"/>
              </a:lnSpc>
            </a:pPr>
            <a:r>
              <a:rPr lang="en-US" dirty="0">
                <a:highlight>
                  <a:srgbClr val="FEC00E"/>
                </a:highlight>
              </a:rPr>
              <a:t>RSV vaccine for use during pregnancy</a:t>
            </a:r>
          </a:p>
          <a:p>
            <a:pPr>
              <a:lnSpc>
                <a:spcPct val="150000"/>
              </a:lnSpc>
            </a:pPr>
            <a:r>
              <a:rPr lang="en-US" dirty="0"/>
              <a:t>Wrap up</a:t>
            </a:r>
          </a:p>
          <a:p>
            <a:pPr>
              <a:lnSpc>
                <a:spcPct val="150000"/>
              </a:lnSpc>
            </a:pPr>
            <a:r>
              <a:rPr lang="en-US" dirty="0"/>
              <a:t>Additional resources</a:t>
            </a:r>
          </a:p>
        </p:txBody>
      </p:sp>
      <p:sp>
        <p:nvSpPr>
          <p:cNvPr id="2" name="Slide Number Placeholder 1">
            <a:extLst>
              <a:ext uri="{FF2B5EF4-FFF2-40B4-BE49-F238E27FC236}">
                <a16:creationId xmlns:a16="http://schemas.microsoft.com/office/drawing/2014/main" id="{113AB9E0-A38F-0A4F-7FBA-E83AC8927C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544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F8A59-A52F-01C4-2CDA-2255569B86FE}"/>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03DD5D53-2625-A282-F6B9-2754259A09C3}"/>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68108B59-6FB4-3402-8CB5-9EA1760A99EC}"/>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E6ED334F-225E-8EBB-1669-4F3AAE8734C8}"/>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63EA74C4-D07D-5985-241A-C9847AE4F4B0}"/>
              </a:ext>
            </a:extLst>
          </p:cNvPr>
          <p:cNvSpPr>
            <a:spLocks noGrp="1"/>
          </p:cNvSpPr>
          <p:nvPr>
            <p:ph type="title"/>
          </p:nvPr>
        </p:nvSpPr>
        <p:spPr>
          <a:xfrm>
            <a:off x="838200" y="618186"/>
            <a:ext cx="10515600" cy="1072502"/>
          </a:xfrm>
        </p:spPr>
        <p:txBody>
          <a:bodyPr/>
          <a:lstStyle/>
          <a:p>
            <a:r>
              <a:rPr lang="en-US"/>
              <a:t>Maternal vaccination with Abrysvo</a:t>
            </a:r>
          </a:p>
        </p:txBody>
      </p:sp>
      <p:sp>
        <p:nvSpPr>
          <p:cNvPr id="13" name="Content Placeholder 12">
            <a:extLst>
              <a:ext uri="{FF2B5EF4-FFF2-40B4-BE49-F238E27FC236}">
                <a16:creationId xmlns:a16="http://schemas.microsoft.com/office/drawing/2014/main" id="{B7053E25-CBF7-A29A-24B9-14CD1FA1BC24}"/>
              </a:ext>
            </a:extLst>
          </p:cNvPr>
          <p:cNvSpPr>
            <a:spLocks noGrp="1"/>
          </p:cNvSpPr>
          <p:nvPr>
            <p:ph idx="1"/>
          </p:nvPr>
        </p:nvSpPr>
        <p:spPr>
          <a:xfrm>
            <a:off x="838199" y="1612974"/>
            <a:ext cx="10644963" cy="4787826"/>
          </a:xfrm>
        </p:spPr>
        <p:txBody>
          <a:bodyPr>
            <a:normAutofit/>
          </a:bodyPr>
          <a:lstStyle/>
          <a:p>
            <a:r>
              <a:rPr lang="en-US" b="1"/>
              <a:t>What? P</a:t>
            </a:r>
            <a:r>
              <a:rPr lang="en-US"/>
              <a:t>rotein-based vaccine designed to prevent serious RSV disease in</a:t>
            </a:r>
            <a:r>
              <a:rPr lang="en-US" i="1"/>
              <a:t> infants younger than age 6 months.</a:t>
            </a:r>
            <a:endParaRPr lang="en-US"/>
          </a:p>
          <a:p>
            <a:r>
              <a:rPr lang="en-US" b="1"/>
              <a:t>When?</a:t>
            </a:r>
            <a:r>
              <a:rPr lang="en-US"/>
              <a:t> </a:t>
            </a:r>
          </a:p>
          <a:p>
            <a:pPr lvl="1"/>
            <a:r>
              <a:rPr lang="en-US" b="1"/>
              <a:t>Season</a:t>
            </a:r>
            <a:r>
              <a:rPr lang="en-US"/>
              <a:t>: In much of the U.S. -- including Kansas -- maternal vaccination occurs from </a:t>
            </a:r>
            <a:r>
              <a:rPr lang="en-US" b="1"/>
              <a:t>September 1 through January 31.</a:t>
            </a:r>
          </a:p>
          <a:p>
            <a:pPr lvl="1"/>
            <a:r>
              <a:rPr lang="en-US" b="1"/>
              <a:t>Gestation</a:t>
            </a:r>
            <a:r>
              <a:rPr lang="en-US"/>
              <a:t>: Maternal vaccination is recommended during ONE pregnancy only, </a:t>
            </a:r>
            <a:r>
              <a:rPr lang="en-US" b="1"/>
              <a:t>between 32 weeks and 36 weeks 6 days of gestation</a:t>
            </a:r>
            <a:r>
              <a:rPr lang="en-US"/>
              <a:t>.</a:t>
            </a:r>
          </a:p>
          <a:p>
            <a:pPr lvl="1"/>
            <a:r>
              <a:rPr lang="en-US" b="1"/>
              <a:t>Delivery date</a:t>
            </a:r>
            <a:r>
              <a:rPr lang="en-US"/>
              <a:t>: Infants born </a:t>
            </a:r>
            <a:r>
              <a:rPr lang="en-US" b="1"/>
              <a:t>&lt;14 days</a:t>
            </a:r>
            <a:r>
              <a:rPr lang="en-US"/>
              <a:t> after the mother's vaccination are recommended to be immunized with an RSV </a:t>
            </a:r>
            <a:r>
              <a:rPr lang="en-US" err="1"/>
              <a:t>mAb</a:t>
            </a:r>
            <a:r>
              <a:rPr lang="en-US"/>
              <a:t> after birth.</a:t>
            </a:r>
          </a:p>
          <a:p>
            <a:r>
              <a:rPr lang="en-US" b="1"/>
              <a:t>Duration of immunity? </a:t>
            </a:r>
            <a:r>
              <a:rPr lang="en-US"/>
              <a:t>If given properly, maternal antibodies protect the baby against RSV for about 6 months after birth.</a:t>
            </a:r>
          </a:p>
        </p:txBody>
      </p:sp>
      <p:sp>
        <p:nvSpPr>
          <p:cNvPr id="2" name="Slide Number Placeholder 1">
            <a:extLst>
              <a:ext uri="{FF2B5EF4-FFF2-40B4-BE49-F238E27FC236}">
                <a16:creationId xmlns:a16="http://schemas.microsoft.com/office/drawing/2014/main" id="{60F9B256-617C-F164-D97B-C602D252EF1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460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FED61-DC01-BB8A-627E-D6C74B5D9F8A}"/>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76900220-E073-FB74-5941-2837C085FC8B}"/>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9813963E-92D5-EC2D-0343-D39A63C64B01}"/>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9B36A277-613F-C85F-E0A9-932EA88CE606}"/>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AA743255-FEBF-4E10-50AC-6CB920B9D0A8}"/>
              </a:ext>
            </a:extLst>
          </p:cNvPr>
          <p:cNvSpPr>
            <a:spLocks noGrp="1"/>
          </p:cNvSpPr>
          <p:nvPr>
            <p:ph type="title"/>
          </p:nvPr>
        </p:nvSpPr>
        <p:spPr>
          <a:xfrm>
            <a:off x="838200" y="567245"/>
            <a:ext cx="10515600" cy="1325563"/>
          </a:xfrm>
        </p:spPr>
        <p:txBody>
          <a:bodyPr/>
          <a:lstStyle/>
          <a:p>
            <a:r>
              <a:rPr lang="en-US" dirty="0"/>
              <a:t>ACOG recommendation</a:t>
            </a:r>
          </a:p>
        </p:txBody>
      </p:sp>
      <p:sp>
        <p:nvSpPr>
          <p:cNvPr id="10" name="Content Placeholder 9">
            <a:extLst>
              <a:ext uri="{FF2B5EF4-FFF2-40B4-BE49-F238E27FC236}">
                <a16:creationId xmlns:a16="http://schemas.microsoft.com/office/drawing/2014/main" id="{B09D1801-C46B-0240-F144-681431E52EF1}"/>
              </a:ext>
            </a:extLst>
          </p:cNvPr>
          <p:cNvSpPr>
            <a:spLocks noGrp="1"/>
          </p:cNvSpPr>
          <p:nvPr>
            <p:ph sz="half" idx="2"/>
          </p:nvPr>
        </p:nvSpPr>
        <p:spPr/>
        <p:txBody>
          <a:bodyPr/>
          <a:lstStyle/>
          <a:p>
            <a:pPr marL="0" indent="0">
              <a:buNone/>
            </a:pPr>
            <a:r>
              <a:rPr lang="en-US"/>
              <a:t>ACOG recommends that eligible pregnant individuals who meet criteria (including time of year, number of weeks gestation, not previously vaccinated against RSV, etc.) should receive the RSV vaccine. </a:t>
            </a:r>
          </a:p>
          <a:p>
            <a:pPr marL="0" indent="0">
              <a:buNone/>
            </a:pPr>
            <a:endParaRPr lang="en-US">
              <a:hlinkClick r:id="rId2"/>
            </a:endParaRPr>
          </a:p>
          <a:p>
            <a:pPr marL="0" indent="0">
              <a:buNone/>
            </a:pPr>
            <a:r>
              <a:rPr lang="en-US" sz="2400">
                <a:hlinkClick r:id="rId2"/>
              </a:rPr>
              <a:t>ACOG 2026 immunization schedule</a:t>
            </a:r>
            <a:r>
              <a:rPr lang="en-US" sz="2400"/>
              <a:t> available here</a:t>
            </a:r>
          </a:p>
        </p:txBody>
      </p:sp>
      <p:sp>
        <p:nvSpPr>
          <p:cNvPr id="2" name="Slide Number Placeholder 1">
            <a:extLst>
              <a:ext uri="{FF2B5EF4-FFF2-40B4-BE49-F238E27FC236}">
                <a16:creationId xmlns:a16="http://schemas.microsoft.com/office/drawing/2014/main" id="{968EADDA-A73D-AC9F-4B01-5921D52537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26186D0-F2BB-BCC7-34BD-76238584F1BD}"/>
              </a:ext>
            </a:extLst>
          </p:cNvPr>
          <p:cNvPicPr>
            <a:picLocks noChangeAspect="1"/>
          </p:cNvPicPr>
          <p:nvPr/>
        </p:nvPicPr>
        <p:blipFill>
          <a:blip r:embed="rId3"/>
          <a:stretch>
            <a:fillRect/>
          </a:stretch>
        </p:blipFill>
        <p:spPr>
          <a:xfrm>
            <a:off x="1064815" y="1892808"/>
            <a:ext cx="4746752" cy="2670048"/>
          </a:xfrm>
          <a:prstGeom prst="rect">
            <a:avLst/>
          </a:prstGeom>
        </p:spPr>
      </p:pic>
    </p:spTree>
    <p:extLst>
      <p:ext uri="{BB962C8B-B14F-4D97-AF65-F5344CB8AC3E}">
        <p14:creationId xmlns:p14="http://schemas.microsoft.com/office/powerpoint/2010/main" val="714871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8952C-CEA8-AC86-C2BB-3C5F9B63B89F}"/>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0E1402FB-3F9C-8E34-27F7-C74796F47F01}"/>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1DC1CB7D-3D92-E725-A9CC-90356BB3A514}"/>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F3DAB4CB-190A-310B-58E7-E12A3941BBEB}"/>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E389CF96-081F-A316-2953-ACE87B2B283E}"/>
              </a:ext>
            </a:extLst>
          </p:cNvPr>
          <p:cNvSpPr>
            <a:spLocks noGrp="1"/>
          </p:cNvSpPr>
          <p:nvPr>
            <p:ph type="title"/>
          </p:nvPr>
        </p:nvSpPr>
        <p:spPr>
          <a:xfrm>
            <a:off x="838200" y="618186"/>
            <a:ext cx="10515600" cy="1072502"/>
          </a:xfrm>
        </p:spPr>
        <p:txBody>
          <a:bodyPr/>
          <a:lstStyle/>
          <a:p>
            <a:r>
              <a:rPr lang="en-US"/>
              <a:t>Safety of maternal vaccination with Abrysvo</a:t>
            </a:r>
          </a:p>
        </p:txBody>
      </p:sp>
      <p:sp>
        <p:nvSpPr>
          <p:cNvPr id="13" name="Content Placeholder 12">
            <a:extLst>
              <a:ext uri="{FF2B5EF4-FFF2-40B4-BE49-F238E27FC236}">
                <a16:creationId xmlns:a16="http://schemas.microsoft.com/office/drawing/2014/main" id="{386ECEB0-D8C1-D6D0-9625-FF09ACCF1C94}"/>
              </a:ext>
            </a:extLst>
          </p:cNvPr>
          <p:cNvSpPr>
            <a:spLocks noGrp="1"/>
          </p:cNvSpPr>
          <p:nvPr>
            <p:ph idx="1"/>
          </p:nvPr>
        </p:nvSpPr>
        <p:spPr>
          <a:xfrm>
            <a:off x="838200" y="1668457"/>
            <a:ext cx="10515600" cy="4351338"/>
          </a:xfrm>
        </p:spPr>
        <p:txBody>
          <a:bodyPr vert="horz" lIns="91440" tIns="45720" rIns="91440" bIns="45720" rtlCol="0" anchor="t">
            <a:normAutofit/>
          </a:bodyPr>
          <a:lstStyle/>
          <a:p>
            <a:pPr>
              <a:lnSpc>
                <a:spcPct val="100000"/>
              </a:lnSpc>
              <a:spcBef>
                <a:spcPts val="0"/>
              </a:spcBef>
            </a:pPr>
            <a:r>
              <a:rPr lang="en-US" b="1"/>
              <a:t>Most commonly reported side effects by pregnant individuals who received the RSV vaccine</a:t>
            </a:r>
            <a:r>
              <a:rPr lang="en-US"/>
              <a:t>: Pain at the injection site, headache, muscle pain, nausea </a:t>
            </a:r>
          </a:p>
          <a:p>
            <a:r>
              <a:rPr lang="en-US" b="1"/>
              <a:t>Inconclusive</a:t>
            </a:r>
            <a:r>
              <a:rPr lang="en-US"/>
              <a:t>: The evidence on RSV vaccine association with an increase in hypertensive disorders of pregnancy is inconclusive</a:t>
            </a:r>
          </a:p>
          <a:p>
            <a:r>
              <a:rPr lang="en-US" b="1"/>
              <a:t>An increase in GBS</a:t>
            </a:r>
            <a:r>
              <a:rPr lang="en-US"/>
              <a:t> </a:t>
            </a:r>
            <a:r>
              <a:rPr lang="en-US" b="1"/>
              <a:t>has not been seen in pregnancy</a:t>
            </a:r>
            <a:r>
              <a:rPr lang="en-US"/>
              <a:t>, but in January 2025, the FDA required safety labeling changes to the Prescribing Information for </a:t>
            </a:r>
            <a:r>
              <a:rPr lang="en-US" err="1"/>
              <a:t>Abrysvo</a:t>
            </a:r>
            <a:endParaRPr lang="en-US">
              <a:ea typeface="Calibri"/>
              <a:cs typeface="Calibri"/>
            </a:endParaRPr>
          </a:p>
        </p:txBody>
      </p:sp>
      <p:sp>
        <p:nvSpPr>
          <p:cNvPr id="2" name="Slide Number Placeholder 1">
            <a:extLst>
              <a:ext uri="{FF2B5EF4-FFF2-40B4-BE49-F238E27FC236}">
                <a16:creationId xmlns:a16="http://schemas.microsoft.com/office/drawing/2014/main" id="{545186F5-3ECE-FCA7-E1C5-8BF57CB726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869032-38D0-2133-340E-1BC8DA83B6CB}"/>
              </a:ext>
            </a:extLst>
          </p:cNvPr>
          <p:cNvSpPr txBox="1"/>
          <p:nvPr/>
        </p:nvSpPr>
        <p:spPr>
          <a:xfrm>
            <a:off x="2560320" y="6211669"/>
            <a:ext cx="8833104" cy="64633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hlinkClick r:id="rId2"/>
              </a:rPr>
              <a:t>https://www.acog.org/clinical/clinical-guidance/practice-advisory/articles/2023/09/maternal-respiratory-syncytial-virus-vaccination</a:t>
            </a: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494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49" y="129277"/>
            <a:ext cx="10296371" cy="769992"/>
          </a:xfrm>
        </p:spPr>
        <p:txBody>
          <a:bodyPr>
            <a:normAutofit/>
          </a:bodyPr>
          <a:lstStyle/>
          <a:p>
            <a:r>
              <a:rPr lang="en-US" sz="4250" dirty="0"/>
              <a:t>Disclosures</a:t>
            </a:r>
          </a:p>
        </p:txBody>
      </p:sp>
      <p:sp>
        <p:nvSpPr>
          <p:cNvPr id="4" name="Content Placeholder 3"/>
          <p:cNvSpPr>
            <a:spLocks noGrp="1"/>
          </p:cNvSpPr>
          <p:nvPr>
            <p:ph idx="1"/>
          </p:nvPr>
        </p:nvSpPr>
        <p:spPr>
          <a:xfrm>
            <a:off x="704850" y="899270"/>
            <a:ext cx="11018388" cy="5829454"/>
          </a:xfrm>
        </p:spPr>
        <p:txBody>
          <a:bodyPr>
            <a:normAutofit fontScale="55000" lnSpcReduction="20000"/>
          </a:bodyPr>
          <a:lstStyle/>
          <a:p>
            <a:pPr>
              <a:buNone/>
            </a:pPr>
            <a:r>
              <a:rPr lang="en-US" sz="2700" dirty="0"/>
              <a:t>There is no commercial or in-kind support for this activity.</a:t>
            </a:r>
          </a:p>
          <a:p>
            <a:pPr>
              <a:buNone/>
            </a:pPr>
            <a:endParaRPr lang="en-US" sz="1800" dirty="0"/>
          </a:p>
          <a:p>
            <a:pPr>
              <a:buNone/>
            </a:pPr>
            <a:r>
              <a:rPr lang="en-US" dirty="0"/>
              <a:t>*PRIME® has identified, reviewed, and mitigated all relevant financial relationships that speakers, authors, course directors, planners, peer reviewers, or relevant staff disclose prior to the delivery of any educational activity.</a:t>
            </a:r>
          </a:p>
          <a:p>
            <a:pPr>
              <a:buNone/>
            </a:pPr>
            <a:endParaRPr lang="en-US" dirty="0"/>
          </a:p>
          <a:p>
            <a:pPr marL="0" indent="0">
              <a:buNone/>
            </a:pPr>
            <a:r>
              <a:rPr lang="en-US" dirty="0"/>
              <a:t>The following individuals have identified relevant financial relationships with ineligible companies to disclose:</a:t>
            </a:r>
          </a:p>
          <a:p>
            <a:r>
              <a:rPr lang="en-US" b="1" dirty="0"/>
              <a:t>Sharon Humiston, MD, MPH</a:t>
            </a:r>
            <a:r>
              <a:rPr lang="en-US" dirty="0"/>
              <a:t> (Course Director)</a:t>
            </a:r>
            <a:br>
              <a:rPr lang="en-US" dirty="0"/>
            </a:br>
            <a:r>
              <a:rPr lang="en-US" b="1" dirty="0"/>
              <a:t>Speakers Bureau or other Promotional Education</a:t>
            </a:r>
            <a:r>
              <a:rPr lang="en-US" dirty="0"/>
              <a:t> – </a:t>
            </a:r>
            <a:r>
              <a:rPr lang="en-US" i="1" dirty="0"/>
              <a:t>Merck Vaccine Division</a:t>
            </a:r>
            <a:r>
              <a:rPr lang="en-US" dirty="0"/>
              <a:t>, </a:t>
            </a:r>
            <a:r>
              <a:rPr lang="en-US" i="1" dirty="0"/>
              <a:t>Sanofi Pasteur</a:t>
            </a:r>
            <a:endParaRPr lang="en-US" dirty="0"/>
          </a:p>
          <a:p>
            <a:pPr marL="0" indent="0">
              <a:buNone/>
            </a:pPr>
            <a:r>
              <a:rPr lang="en-US" dirty="0"/>
              <a:t>	The relationships reported above are related to the following therapeutic area: Vaccines</a:t>
            </a:r>
            <a:br>
              <a:rPr lang="en-US" dirty="0"/>
            </a:br>
            <a:endParaRPr lang="en-US" dirty="0"/>
          </a:p>
          <a:p>
            <a:r>
              <a:rPr lang="en-US" b="1" dirty="0"/>
              <a:t>Kristi Kay </a:t>
            </a:r>
            <a:r>
              <a:rPr lang="en-US" b="1" dirty="0" err="1"/>
              <a:t>Orbaugh</a:t>
            </a:r>
            <a:r>
              <a:rPr lang="en-US" b="1" dirty="0"/>
              <a:t>, RN, MSN, RNP, AOCN</a:t>
            </a:r>
            <a:r>
              <a:rPr lang="en-US" dirty="0"/>
              <a:t> (Planner)</a:t>
            </a:r>
            <a:br>
              <a:rPr lang="en-US" dirty="0"/>
            </a:br>
            <a:r>
              <a:rPr lang="en-US" b="1" dirty="0"/>
              <a:t>Speakers Bureau or other Promotional Education</a:t>
            </a:r>
            <a:r>
              <a:rPr lang="en-US" dirty="0"/>
              <a:t> – </a:t>
            </a:r>
            <a:r>
              <a:rPr lang="en-US" i="1" dirty="0"/>
              <a:t>AstraZeneca</a:t>
            </a:r>
            <a:r>
              <a:rPr lang="en-US" dirty="0"/>
              <a:t>, </a:t>
            </a:r>
            <a:r>
              <a:rPr lang="en-US" i="1" dirty="0"/>
              <a:t>Bristol-Myers Squibb</a:t>
            </a:r>
            <a:r>
              <a:rPr lang="en-US" dirty="0"/>
              <a:t>, </a:t>
            </a:r>
            <a:r>
              <a:rPr lang="en-US" i="1" dirty="0"/>
              <a:t>DSI</a:t>
            </a:r>
            <a:r>
              <a:rPr lang="en-US" dirty="0"/>
              <a:t>, </a:t>
            </a:r>
            <a:r>
              <a:rPr lang="en-US" i="1" dirty="0" err="1"/>
              <a:t>Exilixis</a:t>
            </a:r>
            <a:r>
              <a:rPr lang="en-US" dirty="0"/>
              <a:t>, </a:t>
            </a:r>
            <a:r>
              <a:rPr lang="en-US" i="1" dirty="0"/>
              <a:t>Gilead Sciences</a:t>
            </a:r>
            <a:r>
              <a:rPr lang="en-US" dirty="0"/>
              <a:t>, </a:t>
            </a:r>
            <a:r>
              <a:rPr lang="en-US" i="1" dirty="0"/>
              <a:t>Pfizer</a:t>
            </a:r>
            <a:r>
              <a:rPr lang="en-US" dirty="0"/>
              <a:t>, </a:t>
            </a:r>
            <a:r>
              <a:rPr lang="en-US" i="1" dirty="0" err="1"/>
              <a:t>Stemline</a:t>
            </a:r>
            <a:endParaRPr lang="en-US" dirty="0"/>
          </a:p>
          <a:p>
            <a:pPr marL="0" indent="0">
              <a:buNone/>
            </a:pPr>
            <a:r>
              <a:rPr lang="en-US" dirty="0"/>
              <a:t>	The relationships reported above are related to the following therapeutic area: Oncology</a:t>
            </a:r>
          </a:p>
          <a:p>
            <a:endParaRPr lang="en-US" dirty="0"/>
          </a:p>
          <a:p>
            <a:pPr marL="0" indent="0">
              <a:buNone/>
            </a:pPr>
            <a:r>
              <a:rPr lang="en-US" dirty="0"/>
              <a:t>The following individuals have no relevant financial relationships with ineligible companies to disclose:</a:t>
            </a:r>
          </a:p>
          <a:p>
            <a:r>
              <a:rPr lang="en-US" b="1" dirty="0"/>
              <a:t>Eddie Lyon, DO</a:t>
            </a:r>
            <a:r>
              <a:rPr lang="en-US" dirty="0"/>
              <a:t> (Moderator)</a:t>
            </a:r>
            <a:endParaRPr lang="en-US" b="1" dirty="0"/>
          </a:p>
          <a:p>
            <a:r>
              <a:rPr lang="en-US" b="1" dirty="0"/>
              <a:t>Abimbola </a:t>
            </a:r>
            <a:r>
              <a:rPr lang="en-US" b="1" dirty="0" err="1"/>
              <a:t>Farinde</a:t>
            </a:r>
            <a:r>
              <a:rPr lang="en-US" b="1" dirty="0"/>
              <a:t>, PhD, PharmD</a:t>
            </a:r>
            <a:r>
              <a:rPr lang="en-US" dirty="0"/>
              <a:t> (Planner)</a:t>
            </a:r>
          </a:p>
          <a:p>
            <a:r>
              <a:rPr lang="en-US" b="1" dirty="0"/>
              <a:t>Annette </a:t>
            </a:r>
            <a:r>
              <a:rPr lang="en-US" b="1" dirty="0" err="1"/>
              <a:t>Sophin</a:t>
            </a:r>
            <a:r>
              <a:rPr lang="en-US" b="1" dirty="0"/>
              <a:t>, MSMM, PA-C</a:t>
            </a:r>
            <a:r>
              <a:rPr lang="en-US" dirty="0"/>
              <a:t> (Reviewer)</a:t>
            </a:r>
          </a:p>
          <a:p>
            <a:pPr marL="0" indent="0">
              <a:buNone/>
            </a:pPr>
            <a:endParaRPr lang="en-US" dirty="0"/>
          </a:p>
          <a:p>
            <a:pPr marL="0" indent="0">
              <a:buNone/>
            </a:pPr>
            <a:r>
              <a:rPr lang="en-US" dirty="0"/>
              <a:t>All PRIME® staff participating in planning and content development have no relevant financial relationships with ineligible companies to disclose.</a:t>
            </a:r>
          </a:p>
          <a:p>
            <a:pPr>
              <a:buNone/>
            </a:pPr>
            <a:endParaRPr lang="en-US" sz="1667"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92B7-3D10-6900-7EC5-A42089861A05}"/>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96325392-C7F7-F377-434E-9AE6A73A2C44}"/>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1EE7EF36-6E1E-F3AE-87C5-EEE2693706AD}"/>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6537BD4-B8AF-D654-0E31-BA9D895202AA}"/>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DD7B5BD7-1BEC-2058-9DEB-8CA9943E9413}"/>
              </a:ext>
            </a:extLst>
          </p:cNvPr>
          <p:cNvSpPr>
            <a:spLocks noGrp="1"/>
          </p:cNvSpPr>
          <p:nvPr>
            <p:ph type="title"/>
          </p:nvPr>
        </p:nvSpPr>
        <p:spPr>
          <a:xfrm>
            <a:off x="838200" y="775354"/>
            <a:ext cx="10515600" cy="1072502"/>
          </a:xfrm>
        </p:spPr>
        <p:txBody>
          <a:bodyPr/>
          <a:lstStyle/>
          <a:p>
            <a:r>
              <a:rPr lang="en-US"/>
              <a:t>Effectiveness of maternal vaccination</a:t>
            </a:r>
          </a:p>
        </p:txBody>
      </p:sp>
      <p:sp>
        <p:nvSpPr>
          <p:cNvPr id="13" name="Content Placeholder 12">
            <a:extLst>
              <a:ext uri="{FF2B5EF4-FFF2-40B4-BE49-F238E27FC236}">
                <a16:creationId xmlns:a16="http://schemas.microsoft.com/office/drawing/2014/main" id="{0D215602-BB31-7744-B312-FAF6F3BC3158}"/>
              </a:ext>
            </a:extLst>
          </p:cNvPr>
          <p:cNvSpPr>
            <a:spLocks noGrp="1"/>
          </p:cNvSpPr>
          <p:nvPr>
            <p:ph idx="1"/>
          </p:nvPr>
        </p:nvSpPr>
        <p:spPr>
          <a:xfrm>
            <a:off x="838200" y="1825625"/>
            <a:ext cx="10226040" cy="3907663"/>
          </a:xfrm>
        </p:spPr>
        <p:txBody>
          <a:bodyPr vert="horz" lIns="91440" tIns="45720" rIns="91440" bIns="45720" rtlCol="0" anchor="t">
            <a:normAutofit/>
          </a:bodyPr>
          <a:lstStyle/>
          <a:p>
            <a:pPr marL="0" indent="0">
              <a:buNone/>
            </a:pPr>
            <a:r>
              <a:rPr lang="en-US"/>
              <a:t>A study published in 2025 found that among newborns &amp; infants </a:t>
            </a:r>
            <a:br>
              <a:rPr lang="en-US"/>
            </a:br>
            <a:r>
              <a:rPr lang="en-US">
                <a:highlight>
                  <a:srgbClr val="FEC00E"/>
                </a:highlight>
              </a:rPr>
              <a:t>&lt;6 months of age</a:t>
            </a:r>
            <a:r>
              <a:rPr lang="en-US"/>
              <a:t>, maternal RSV vaccine effectiveness was:</a:t>
            </a:r>
            <a:br>
              <a:rPr lang="en-US"/>
            </a:br>
            <a:endParaRPr lang="en-US"/>
          </a:p>
          <a:p>
            <a:pPr lvl="1"/>
            <a:r>
              <a:rPr lang="en-US" sz="2800"/>
              <a:t>64% against </a:t>
            </a:r>
            <a:r>
              <a:rPr lang="en-US" sz="2800" i="1"/>
              <a:t>any</a:t>
            </a:r>
            <a:r>
              <a:rPr lang="en-US" sz="2800"/>
              <a:t> medically attended </a:t>
            </a:r>
            <a:br>
              <a:rPr lang="en-US" sz="2800"/>
            </a:br>
            <a:r>
              <a:rPr lang="en-US" sz="2800"/>
              <a:t>RSV-associated acute respiratory infection</a:t>
            </a:r>
            <a:br>
              <a:rPr lang="en-US" sz="2800"/>
            </a:br>
            <a:endParaRPr lang="en-US" sz="2800"/>
          </a:p>
          <a:p>
            <a:pPr lvl="1"/>
            <a:r>
              <a:rPr lang="en-US" sz="2800"/>
              <a:t>70% against RSV-associated hospitalization</a:t>
            </a:r>
          </a:p>
        </p:txBody>
      </p:sp>
      <p:sp>
        <p:nvSpPr>
          <p:cNvPr id="2" name="Slide Number Placeholder 1">
            <a:extLst>
              <a:ext uri="{FF2B5EF4-FFF2-40B4-BE49-F238E27FC236}">
                <a16:creationId xmlns:a16="http://schemas.microsoft.com/office/drawing/2014/main" id="{8682EA42-0EFE-0D4D-6FE4-C1B250EFF4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14A75CE-14E6-CB12-F2A3-6CE4CB1D2729}"/>
              </a:ext>
            </a:extLst>
          </p:cNvPr>
          <p:cNvSpPr txBox="1"/>
          <p:nvPr/>
        </p:nvSpPr>
        <p:spPr>
          <a:xfrm>
            <a:off x="2935224" y="6172200"/>
            <a:ext cx="7598664"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hlinkClick r:id="rId2"/>
              </a:rPr>
              <a:t>https://jamanetwork.com/journals/jamapediatrics/article-abstract/2843213</a:t>
            </a: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579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3C3F-72AB-0018-5334-81CF18FDBC16}"/>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852783A-A8C6-8E29-0102-DF827D5F75EA}"/>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D2EC36BA-F2A2-018F-71FB-0E838A724B90}"/>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0118337-8566-BACB-856C-0BAA5D2C93AF}"/>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400E4D77-DD95-2013-AE27-02EC82406B0F}"/>
              </a:ext>
            </a:extLst>
          </p:cNvPr>
          <p:cNvSpPr>
            <a:spLocks noGrp="1"/>
          </p:cNvSpPr>
          <p:nvPr>
            <p:ph type="title"/>
          </p:nvPr>
        </p:nvSpPr>
        <p:spPr>
          <a:xfrm>
            <a:off x="838200" y="775350"/>
            <a:ext cx="10515600" cy="1072502"/>
          </a:xfrm>
        </p:spPr>
        <p:txBody>
          <a:bodyPr/>
          <a:lstStyle/>
          <a:p>
            <a:r>
              <a:rPr lang="en-US"/>
              <a:t>Where can I find Abrysvo?</a:t>
            </a:r>
          </a:p>
        </p:txBody>
      </p:sp>
      <p:sp>
        <p:nvSpPr>
          <p:cNvPr id="13" name="Content Placeholder 12">
            <a:extLst>
              <a:ext uri="{FF2B5EF4-FFF2-40B4-BE49-F238E27FC236}">
                <a16:creationId xmlns:a16="http://schemas.microsoft.com/office/drawing/2014/main" id="{F1F30306-2AA8-32AB-E8EB-46E7BB8BC5DB}"/>
              </a:ext>
            </a:extLst>
          </p:cNvPr>
          <p:cNvSpPr>
            <a:spLocks noGrp="1"/>
          </p:cNvSpPr>
          <p:nvPr>
            <p:ph idx="1"/>
          </p:nvPr>
        </p:nvSpPr>
        <p:spPr/>
        <p:txBody>
          <a:bodyPr/>
          <a:lstStyle/>
          <a:p>
            <a:pPr marL="457200" lvl="1" indent="0">
              <a:lnSpc>
                <a:spcPct val="100000"/>
              </a:lnSpc>
              <a:buNone/>
            </a:pPr>
            <a:r>
              <a:rPr lang="en-US" sz="2800"/>
              <a:t>To find pharmacies that have Abrysvo:</a:t>
            </a:r>
          </a:p>
          <a:p>
            <a:pPr marL="457200" lvl="1" indent="0">
              <a:lnSpc>
                <a:spcPct val="100000"/>
              </a:lnSpc>
              <a:buNone/>
            </a:pPr>
            <a:r>
              <a:rPr lang="en-US" sz="2800">
                <a:hlinkClick r:id="rId2"/>
              </a:rPr>
              <a:t>www.abrysvo.com/find-a-vaccine</a:t>
            </a:r>
            <a:r>
              <a:rPr lang="en-US" sz="2800"/>
              <a:t> or </a:t>
            </a:r>
          </a:p>
          <a:p>
            <a:pPr marL="457200" lvl="1" indent="0">
              <a:lnSpc>
                <a:spcPct val="100000"/>
              </a:lnSpc>
              <a:buNone/>
            </a:pPr>
            <a:r>
              <a:rPr lang="en-US" sz="2800" err="1">
                <a:hlinkClick r:id="rId3"/>
              </a:rPr>
              <a:t>vaxassist.com</a:t>
            </a:r>
            <a:endParaRPr lang="en-US" sz="2800"/>
          </a:p>
          <a:p>
            <a:pPr marL="0" indent="0">
              <a:lnSpc>
                <a:spcPct val="100000"/>
              </a:lnSpc>
              <a:buNone/>
            </a:pPr>
            <a:endParaRPr lang="en-US"/>
          </a:p>
          <a:p>
            <a:pPr marL="0" indent="0">
              <a:lnSpc>
                <a:spcPct val="100000"/>
              </a:lnSpc>
              <a:buNone/>
            </a:pPr>
            <a:endParaRPr lang="en-US"/>
          </a:p>
        </p:txBody>
      </p:sp>
      <p:sp>
        <p:nvSpPr>
          <p:cNvPr id="2" name="Slide Number Placeholder 1">
            <a:extLst>
              <a:ext uri="{FF2B5EF4-FFF2-40B4-BE49-F238E27FC236}">
                <a16:creationId xmlns:a16="http://schemas.microsoft.com/office/drawing/2014/main" id="{BE8187BA-D9ED-E7B1-72F9-E33B04F1C24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9CC36AB-8C81-5E9F-DF6F-43C239925124}"/>
              </a:ext>
            </a:extLst>
          </p:cNvPr>
          <p:cNvPicPr>
            <a:picLocks noChangeAspect="1"/>
          </p:cNvPicPr>
          <p:nvPr/>
        </p:nvPicPr>
        <p:blipFill>
          <a:blip r:embed="rId4"/>
          <a:stretch>
            <a:fillRect/>
          </a:stretch>
        </p:blipFill>
        <p:spPr>
          <a:xfrm>
            <a:off x="3597965" y="2851045"/>
            <a:ext cx="7772400" cy="3803609"/>
          </a:xfrm>
          <a:prstGeom prst="rect">
            <a:avLst/>
          </a:prstGeom>
        </p:spPr>
      </p:pic>
    </p:spTree>
    <p:extLst>
      <p:ext uri="{BB962C8B-B14F-4D97-AF65-F5344CB8AC3E}">
        <p14:creationId xmlns:p14="http://schemas.microsoft.com/office/powerpoint/2010/main" val="1525668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19D77-B0DB-17BB-FF7B-83D4A46A0ACE}"/>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F4CFA61-6FCC-F216-28FC-AA08A4A1A9C1}"/>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A235FF6C-E49F-6955-75E1-B493441619A5}"/>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0E6AA40E-66BF-5227-2982-2F2006D30856}"/>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B89CB6E-E766-9480-3078-62BDAC968CF4}"/>
              </a:ext>
            </a:extLst>
          </p:cNvPr>
          <p:cNvPicPr>
            <a:picLocks noChangeAspect="1"/>
          </p:cNvPicPr>
          <p:nvPr/>
        </p:nvPicPr>
        <p:blipFill>
          <a:blip r:embed="rId3"/>
          <a:stretch>
            <a:fillRect/>
          </a:stretch>
        </p:blipFill>
        <p:spPr>
          <a:xfrm>
            <a:off x="2657474" y="1596612"/>
            <a:ext cx="7583805" cy="4853815"/>
          </a:xfrm>
          <a:prstGeom prst="rect">
            <a:avLst/>
          </a:prstGeom>
        </p:spPr>
      </p:pic>
      <p:sp>
        <p:nvSpPr>
          <p:cNvPr id="12" name="Title 11">
            <a:extLst>
              <a:ext uri="{FF2B5EF4-FFF2-40B4-BE49-F238E27FC236}">
                <a16:creationId xmlns:a16="http://schemas.microsoft.com/office/drawing/2014/main" id="{2A283462-BD21-3975-5D83-4D37AFAAD2A7}"/>
              </a:ext>
            </a:extLst>
          </p:cNvPr>
          <p:cNvSpPr>
            <a:spLocks noGrp="1"/>
          </p:cNvSpPr>
          <p:nvPr>
            <p:ph type="title"/>
          </p:nvPr>
        </p:nvSpPr>
        <p:spPr>
          <a:xfrm>
            <a:off x="838200" y="618186"/>
            <a:ext cx="10515600" cy="1072502"/>
          </a:xfrm>
        </p:spPr>
        <p:txBody>
          <a:bodyPr/>
          <a:lstStyle/>
          <a:p>
            <a:r>
              <a:rPr lang="en-US"/>
              <a:t>RSV-Associated Hospitalization, age &lt;1 yr</a:t>
            </a:r>
          </a:p>
        </p:txBody>
      </p:sp>
      <p:sp>
        <p:nvSpPr>
          <p:cNvPr id="2" name="Slide Number Placeholder 1">
            <a:extLst>
              <a:ext uri="{FF2B5EF4-FFF2-40B4-BE49-F238E27FC236}">
                <a16:creationId xmlns:a16="http://schemas.microsoft.com/office/drawing/2014/main" id="{A2D8906C-2E20-EEBA-327F-C24AFA4C1EF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F7DA340-FD20-8EB2-9348-68CFE17BAC98}"/>
              </a:ext>
            </a:extLst>
          </p:cNvPr>
          <p:cNvSpPr txBox="1"/>
          <p:nvPr/>
        </p:nvSpPr>
        <p:spPr>
          <a:xfrm>
            <a:off x="2807208" y="6345936"/>
            <a:ext cx="7808976"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hlinkClick r:id="rId4"/>
              </a:rPr>
              <a:t>https://www.cdc.gov/rsv/php/surveillance/rsv-net.html</a:t>
            </a: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693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0F5B7-9E33-7943-FAA1-E7CAECF1682D}"/>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B278996F-366D-F3B4-495F-FCD307F36EBD}"/>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F7E47B89-A823-44AB-915C-AB04CFC97B79}"/>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DED48797-575E-9076-C115-34BC45615447}"/>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AA8757A3-C64D-41B7-96EA-95BE7B328DEB}"/>
              </a:ext>
            </a:extLst>
          </p:cNvPr>
          <p:cNvSpPr>
            <a:spLocks noGrp="1"/>
          </p:cNvSpPr>
          <p:nvPr>
            <p:ph type="title"/>
          </p:nvPr>
        </p:nvSpPr>
        <p:spPr>
          <a:xfrm>
            <a:off x="838200" y="1353682"/>
            <a:ext cx="11168270" cy="1072502"/>
          </a:xfrm>
        </p:spPr>
        <p:txBody>
          <a:bodyPr>
            <a:normAutofit fontScale="90000"/>
          </a:bodyPr>
          <a:lstStyle/>
          <a:p>
            <a:r>
              <a:rPr lang="en-US"/>
              <a:t>Use of standing order templates</a:t>
            </a:r>
            <a:br>
              <a:rPr lang="en-US"/>
            </a:br>
            <a:br>
              <a:rPr lang="en-US"/>
            </a:br>
            <a:r>
              <a:rPr lang="en-US" sz="3100" err="1"/>
              <a:t>www.immunize.org</a:t>
            </a:r>
            <a:r>
              <a:rPr lang="en-US" sz="3100"/>
              <a:t>/clinical/topic/standing-orders-templates/?q=</a:t>
            </a:r>
            <a:r>
              <a:rPr lang="en-US" sz="3100" err="1"/>
              <a:t>rsv</a:t>
            </a:r>
            <a:endParaRPr lang="en-US"/>
          </a:p>
        </p:txBody>
      </p:sp>
      <p:sp>
        <p:nvSpPr>
          <p:cNvPr id="2" name="Slide Number Placeholder 1">
            <a:extLst>
              <a:ext uri="{FF2B5EF4-FFF2-40B4-BE49-F238E27FC236}">
                <a16:creationId xmlns:a16="http://schemas.microsoft.com/office/drawing/2014/main" id="{F09DF0A4-57F5-65D6-A8F2-C1AAF1D64CC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6578A0D-DDC5-9197-F77A-92D9D58F8C3F}"/>
              </a:ext>
            </a:extLst>
          </p:cNvPr>
          <p:cNvSpPr txBox="1"/>
          <p:nvPr/>
        </p:nvSpPr>
        <p:spPr>
          <a:xfrm>
            <a:off x="1222513" y="2753139"/>
            <a:ext cx="6877878" cy="156966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B64AF"/>
                </a:solidFill>
                <a:effectLst/>
                <a:uLnTx/>
                <a:uFillTx/>
                <a:latin typeface="Calibri" panose="020F0502020204030204"/>
                <a:ea typeface="+mn-ea"/>
                <a:cs typeface="+mn-cs"/>
              </a:rPr>
              <a:t>Clesrovimab</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B64AF"/>
                </a:solidFill>
                <a:effectLst/>
                <a:uLnTx/>
                <a:uFillTx/>
                <a:latin typeface="Calibri" panose="020F0502020204030204"/>
                <a:ea typeface="+mn-ea"/>
                <a:cs typeface="+mn-cs"/>
              </a:rPr>
              <a:t>Nirsevimab</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B64AF"/>
                </a:solidFill>
                <a:effectLst/>
                <a:uLnTx/>
                <a:uFillTx/>
                <a:latin typeface="Calibri" panose="020F0502020204030204"/>
                <a:ea typeface="+mn-ea"/>
                <a:cs typeface="+mn-cs"/>
              </a:rPr>
              <a:t>Abrysvo</a:t>
            </a: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EF989860-D47F-CCAA-3404-8D8B5CDD3126}"/>
              </a:ext>
            </a:extLst>
          </p:cNvPr>
          <p:cNvPicPr>
            <a:picLocks noChangeAspect="1"/>
          </p:cNvPicPr>
          <p:nvPr/>
        </p:nvPicPr>
        <p:blipFill>
          <a:blip r:embed="rId2"/>
          <a:stretch>
            <a:fillRect/>
          </a:stretch>
        </p:blipFill>
        <p:spPr>
          <a:xfrm>
            <a:off x="5476460" y="2734162"/>
            <a:ext cx="5446107" cy="3911234"/>
          </a:xfrm>
          <a:prstGeom prst="rect">
            <a:avLst/>
          </a:prstGeom>
        </p:spPr>
      </p:pic>
    </p:spTree>
    <p:extLst>
      <p:ext uri="{BB962C8B-B14F-4D97-AF65-F5344CB8AC3E}">
        <p14:creationId xmlns:p14="http://schemas.microsoft.com/office/powerpoint/2010/main" val="2468173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ADC7F-3494-467C-E98E-339D1097C735}"/>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70F28C21-3A74-4128-9C49-B44021D0223A}"/>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017BF296-A312-90A0-FCB7-78BE433D6A28}"/>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1A1D0A02-E0B2-4F6E-C140-76B38B9CBDBA}"/>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39501A03-468A-6422-4066-0852C566ACB8}"/>
              </a:ext>
            </a:extLst>
          </p:cNvPr>
          <p:cNvSpPr>
            <a:spLocks noGrp="1"/>
          </p:cNvSpPr>
          <p:nvPr>
            <p:ph type="title"/>
          </p:nvPr>
        </p:nvSpPr>
        <p:spPr>
          <a:xfrm>
            <a:off x="838200" y="618186"/>
            <a:ext cx="10515600" cy="1072502"/>
          </a:xfrm>
        </p:spPr>
        <p:txBody>
          <a:bodyPr/>
          <a:lstStyle/>
          <a:p>
            <a:r>
              <a:rPr lang="en-US"/>
              <a:t>Talking to families about the options</a:t>
            </a:r>
          </a:p>
        </p:txBody>
      </p:sp>
      <p:sp>
        <p:nvSpPr>
          <p:cNvPr id="13" name="Content Placeholder 12">
            <a:extLst>
              <a:ext uri="{FF2B5EF4-FFF2-40B4-BE49-F238E27FC236}">
                <a16:creationId xmlns:a16="http://schemas.microsoft.com/office/drawing/2014/main" id="{4049FE1C-609C-C50F-7195-4AC590E6B819}"/>
              </a:ext>
            </a:extLst>
          </p:cNvPr>
          <p:cNvSpPr>
            <a:spLocks noGrp="1"/>
          </p:cNvSpPr>
          <p:nvPr>
            <p:ph idx="1"/>
          </p:nvPr>
        </p:nvSpPr>
        <p:spPr/>
        <p:txBody>
          <a:bodyPr/>
          <a:lstStyle/>
          <a:p>
            <a:pPr>
              <a:lnSpc>
                <a:spcPct val="150000"/>
              </a:lnSpc>
            </a:pPr>
            <a:r>
              <a:rPr lang="en-US"/>
              <a:t>“Presumptive” or “announcement” approach</a:t>
            </a:r>
          </a:p>
          <a:p>
            <a:pPr>
              <a:lnSpc>
                <a:spcPct val="150000"/>
              </a:lnSpc>
            </a:pPr>
            <a:r>
              <a:rPr lang="en-US"/>
              <a:t>Ideally discussed during pregnancy</a:t>
            </a:r>
          </a:p>
          <a:p>
            <a:pPr>
              <a:lnSpc>
                <a:spcPct val="150000"/>
              </a:lnSpc>
            </a:pPr>
            <a:r>
              <a:rPr lang="en-US"/>
              <a:t>Tools to explain the options: See IKC parent handout</a:t>
            </a:r>
          </a:p>
        </p:txBody>
      </p:sp>
      <p:sp>
        <p:nvSpPr>
          <p:cNvPr id="2" name="Slide Number Placeholder 1">
            <a:extLst>
              <a:ext uri="{FF2B5EF4-FFF2-40B4-BE49-F238E27FC236}">
                <a16:creationId xmlns:a16="http://schemas.microsoft.com/office/drawing/2014/main" id="{720BEA2D-852D-E18A-2785-8573A0D763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710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D77AE-10CF-C902-6F51-1F6E1740ADC6}"/>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318EA001-F5DE-9EFC-9EA4-6919F3B3F039}"/>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054D9DCB-BE2D-A6E2-DC2D-41B549583930}"/>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23576DE-15A9-0585-F225-2EFB8BE8B54F}"/>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0F8D3348-0D33-8975-E0BB-4A497BD5A1C6}"/>
              </a:ext>
            </a:extLst>
          </p:cNvPr>
          <p:cNvSpPr>
            <a:spLocks noGrp="1"/>
          </p:cNvSpPr>
          <p:nvPr>
            <p:ph type="title"/>
          </p:nvPr>
        </p:nvSpPr>
        <p:spPr>
          <a:xfrm>
            <a:off x="838200" y="618186"/>
            <a:ext cx="10515600" cy="1072502"/>
          </a:xfrm>
        </p:spPr>
        <p:txBody>
          <a:bodyPr/>
          <a:lstStyle/>
          <a:p>
            <a:r>
              <a:rPr lang="en-US"/>
              <a:t>Wrap up</a:t>
            </a:r>
          </a:p>
        </p:txBody>
      </p:sp>
      <p:pic>
        <p:nvPicPr>
          <p:cNvPr id="3" name="Picture 2">
            <a:extLst>
              <a:ext uri="{FF2B5EF4-FFF2-40B4-BE49-F238E27FC236}">
                <a16:creationId xmlns:a16="http://schemas.microsoft.com/office/drawing/2014/main" id="{224A3817-E94D-1FA1-F10C-17F319FBB34A}"/>
              </a:ext>
            </a:extLst>
          </p:cNvPr>
          <p:cNvPicPr>
            <a:picLocks noChangeAspect="1"/>
          </p:cNvPicPr>
          <p:nvPr/>
        </p:nvPicPr>
        <p:blipFill>
          <a:blip r:embed="rId2"/>
          <a:stretch>
            <a:fillRect/>
          </a:stretch>
        </p:blipFill>
        <p:spPr>
          <a:xfrm>
            <a:off x="6616655" y="576405"/>
            <a:ext cx="6493680" cy="3652695"/>
          </a:xfrm>
          <a:prstGeom prst="rect">
            <a:avLst/>
          </a:prstGeom>
        </p:spPr>
      </p:pic>
      <p:sp>
        <p:nvSpPr>
          <p:cNvPr id="13" name="Content Placeholder 12">
            <a:extLst>
              <a:ext uri="{FF2B5EF4-FFF2-40B4-BE49-F238E27FC236}">
                <a16:creationId xmlns:a16="http://schemas.microsoft.com/office/drawing/2014/main" id="{1DFB915A-BB23-67C8-9451-0B360E3E7D6F}"/>
              </a:ext>
            </a:extLst>
          </p:cNvPr>
          <p:cNvSpPr>
            <a:spLocks noGrp="1"/>
          </p:cNvSpPr>
          <p:nvPr>
            <p:ph idx="1"/>
          </p:nvPr>
        </p:nvSpPr>
        <p:spPr>
          <a:xfrm>
            <a:off x="838200" y="1711321"/>
            <a:ext cx="10515600" cy="4351338"/>
          </a:xfrm>
        </p:spPr>
        <p:txBody>
          <a:bodyPr>
            <a:normAutofit lnSpcReduction="10000"/>
          </a:bodyPr>
          <a:lstStyle/>
          <a:p>
            <a:pPr>
              <a:lnSpc>
                <a:spcPct val="100000"/>
              </a:lnSpc>
            </a:pPr>
            <a:r>
              <a:rPr lang="en-US" sz="2400"/>
              <a:t>Why is RSV a big deal for infants?</a:t>
            </a:r>
          </a:p>
          <a:p>
            <a:pPr>
              <a:lnSpc>
                <a:spcPct val="100000"/>
              </a:lnSpc>
            </a:pPr>
            <a:r>
              <a:rPr lang="en-US" sz="2400"/>
              <a:t>How to prevent infant RSV disease</a:t>
            </a:r>
          </a:p>
          <a:p>
            <a:pPr lvl="1">
              <a:lnSpc>
                <a:spcPct val="100000"/>
              </a:lnSpc>
            </a:pPr>
            <a:r>
              <a:rPr lang="en-US"/>
              <a:t>RSV preventive monoclonal antibody for infants</a:t>
            </a:r>
          </a:p>
          <a:p>
            <a:pPr lvl="2">
              <a:lnSpc>
                <a:spcPct val="100000"/>
              </a:lnSpc>
            </a:pPr>
            <a:r>
              <a:rPr lang="en-US" sz="2400"/>
              <a:t>Routine for infants before 8 mo. </a:t>
            </a:r>
            <a:r>
              <a:rPr lang="en-US" sz="2400" err="1"/>
              <a:t>Bday</a:t>
            </a:r>
            <a:r>
              <a:rPr lang="en-US" sz="2400"/>
              <a:t>; select in 2</a:t>
            </a:r>
            <a:r>
              <a:rPr lang="en-US" sz="2400" baseline="30000"/>
              <a:t>nd</a:t>
            </a:r>
            <a:r>
              <a:rPr lang="en-US" sz="2400"/>
              <a:t> season</a:t>
            </a:r>
          </a:p>
          <a:p>
            <a:pPr lvl="2">
              <a:lnSpc>
                <a:spcPct val="100000"/>
              </a:lnSpc>
            </a:pPr>
            <a:r>
              <a:rPr lang="en-US" sz="2400"/>
              <a:t>Safe, effective</a:t>
            </a:r>
          </a:p>
          <a:p>
            <a:pPr lvl="1">
              <a:lnSpc>
                <a:spcPct val="100000"/>
              </a:lnSpc>
            </a:pPr>
            <a:r>
              <a:rPr lang="en-US"/>
              <a:t>RSV vaccine for use during ONE pregnancy</a:t>
            </a:r>
          </a:p>
          <a:p>
            <a:pPr lvl="2">
              <a:lnSpc>
                <a:spcPct val="100000"/>
              </a:lnSpc>
            </a:pPr>
            <a:r>
              <a:rPr lang="en-US" sz="2400"/>
              <a:t>Good option if </a:t>
            </a:r>
            <a:r>
              <a:rPr lang="en-US" sz="2400" b="1"/>
              <a:t>between 32 weeks &amp; 36 weeks 6 days of gestation from Sept. to January</a:t>
            </a:r>
            <a:endParaRPr lang="en-US" sz="2400"/>
          </a:p>
          <a:p>
            <a:pPr lvl="2">
              <a:lnSpc>
                <a:spcPct val="100000"/>
              </a:lnSpc>
            </a:pPr>
            <a:r>
              <a:rPr lang="en-US" sz="2400"/>
              <a:t>Safe, effective</a:t>
            </a:r>
          </a:p>
          <a:p>
            <a:pPr>
              <a:lnSpc>
                <a:spcPct val="100000"/>
              </a:lnSpc>
            </a:pPr>
            <a:r>
              <a:rPr lang="en-US" sz="2400"/>
              <a:t>Use standing orders and an effective recommendation to optimize RSV prevention </a:t>
            </a:r>
          </a:p>
        </p:txBody>
      </p:sp>
      <p:sp>
        <p:nvSpPr>
          <p:cNvPr id="2" name="Slide Number Placeholder 1">
            <a:extLst>
              <a:ext uri="{FF2B5EF4-FFF2-40B4-BE49-F238E27FC236}">
                <a16:creationId xmlns:a16="http://schemas.microsoft.com/office/drawing/2014/main" id="{FE9DA892-CBCE-4D50-BE30-455EA31016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04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16E06-1294-9EFD-36B3-BCD92EE9CA10}"/>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896103BD-833A-E26F-901B-E3FAD5B92029}"/>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6B92F8CC-E60D-D7A3-BA64-3EC17FD04FE9}"/>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F0574FAE-7CB8-F0D1-9856-49625BD61D11}"/>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EF91F9B5-93BB-2501-A530-F2AFA3E09B9E}"/>
              </a:ext>
            </a:extLst>
          </p:cNvPr>
          <p:cNvSpPr>
            <a:spLocks noGrp="1"/>
          </p:cNvSpPr>
          <p:nvPr>
            <p:ph type="title"/>
          </p:nvPr>
        </p:nvSpPr>
        <p:spPr>
          <a:xfrm>
            <a:off x="838200" y="618186"/>
            <a:ext cx="10515600" cy="1072502"/>
          </a:xfrm>
        </p:spPr>
        <p:txBody>
          <a:bodyPr/>
          <a:lstStyle/>
          <a:p>
            <a:r>
              <a:rPr lang="en-US"/>
              <a:t>x</a:t>
            </a:r>
          </a:p>
        </p:txBody>
      </p:sp>
      <p:sp>
        <p:nvSpPr>
          <p:cNvPr id="13" name="Content Placeholder 12">
            <a:extLst>
              <a:ext uri="{FF2B5EF4-FFF2-40B4-BE49-F238E27FC236}">
                <a16:creationId xmlns:a16="http://schemas.microsoft.com/office/drawing/2014/main" id="{82E3BEEB-FB80-AA57-6038-963BF07C5934}"/>
              </a:ext>
            </a:extLst>
          </p:cNvPr>
          <p:cNvSpPr>
            <a:spLocks noGrp="1"/>
          </p:cNvSpPr>
          <p:nvPr>
            <p:ph idx="1"/>
          </p:nvPr>
        </p:nvSpPr>
        <p:spPr/>
        <p:txBody>
          <a:bodyPr/>
          <a:lstStyle/>
          <a:p>
            <a:pPr>
              <a:lnSpc>
                <a:spcPct val="150000"/>
              </a:lnSpc>
            </a:pPr>
            <a:r>
              <a:rPr lang="en-US"/>
              <a:t>x</a:t>
            </a:r>
          </a:p>
        </p:txBody>
      </p:sp>
      <p:pic>
        <p:nvPicPr>
          <p:cNvPr id="3" name="Picture 2">
            <a:extLst>
              <a:ext uri="{FF2B5EF4-FFF2-40B4-BE49-F238E27FC236}">
                <a16:creationId xmlns:a16="http://schemas.microsoft.com/office/drawing/2014/main" id="{EBAAED17-6DB0-3D63-AA81-FC55C5FC5A92}"/>
              </a:ext>
            </a:extLst>
          </p:cNvPr>
          <p:cNvPicPr>
            <a:picLocks noChangeAspect="1"/>
          </p:cNvPicPr>
          <p:nvPr/>
        </p:nvPicPr>
        <p:blipFill>
          <a:blip r:embed="rId2"/>
          <a:stretch>
            <a:fillRect/>
          </a:stretch>
        </p:blipFill>
        <p:spPr>
          <a:xfrm>
            <a:off x="499730" y="578809"/>
            <a:ext cx="11692270" cy="6576902"/>
          </a:xfrm>
          <a:prstGeom prst="rect">
            <a:avLst/>
          </a:prstGeom>
        </p:spPr>
      </p:pic>
      <p:sp>
        <p:nvSpPr>
          <p:cNvPr id="2" name="Slide Number Placeholder 1">
            <a:extLst>
              <a:ext uri="{FF2B5EF4-FFF2-40B4-BE49-F238E27FC236}">
                <a16:creationId xmlns:a16="http://schemas.microsoft.com/office/drawing/2014/main" id="{03147D0B-242F-7C65-7D51-040FEC2D1B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48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CF05-7B46-43D6-86B5-A749C0472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CF9E5-33C5-DD93-83B7-AD85F159EA1E}"/>
              </a:ext>
            </a:extLst>
          </p:cNvPr>
          <p:cNvSpPr>
            <a:spLocks noGrp="1"/>
          </p:cNvSpPr>
          <p:nvPr>
            <p:ph type="title"/>
          </p:nvPr>
        </p:nvSpPr>
        <p:spPr>
          <a:xfrm>
            <a:off x="838200" y="365126"/>
            <a:ext cx="10515600" cy="774000"/>
          </a:xfrm>
        </p:spPr>
        <p:txBody>
          <a:bodyPr/>
          <a:lstStyle/>
          <a:p>
            <a:r>
              <a:rPr lang="en-US" dirty="0"/>
              <a:t>Credit Center</a:t>
            </a:r>
          </a:p>
        </p:txBody>
      </p:sp>
      <p:sp>
        <p:nvSpPr>
          <p:cNvPr id="3" name="Content Placeholder 2">
            <a:extLst>
              <a:ext uri="{FF2B5EF4-FFF2-40B4-BE49-F238E27FC236}">
                <a16:creationId xmlns:a16="http://schemas.microsoft.com/office/drawing/2014/main" id="{32A2F90E-9D1A-9CA0-6447-596E65BFDCB7}"/>
              </a:ext>
            </a:extLst>
          </p:cNvPr>
          <p:cNvSpPr>
            <a:spLocks noGrp="1"/>
          </p:cNvSpPr>
          <p:nvPr>
            <p:ph idx="1"/>
          </p:nvPr>
        </p:nvSpPr>
        <p:spPr>
          <a:xfrm>
            <a:off x="393998" y="1077131"/>
            <a:ext cx="11655934" cy="5556143"/>
          </a:xfrm>
        </p:spPr>
        <p:txBody>
          <a:bodyPr>
            <a:normAutofit fontScale="62500" lnSpcReduction="20000"/>
          </a:bodyPr>
          <a:lstStyle/>
          <a:p>
            <a:pPr marL="0" lvl="1" indent="0" algn="ctr">
              <a:lnSpc>
                <a:spcPct val="170000"/>
              </a:lnSpc>
              <a:buNone/>
            </a:pPr>
            <a:r>
              <a:rPr lang="en-US" sz="4200" dirty="0"/>
              <a:t>To receive credit, please visit</a:t>
            </a:r>
          </a:p>
          <a:p>
            <a:pPr marL="0" lvl="1" indent="0" algn="ctr">
              <a:lnSpc>
                <a:spcPct val="170000"/>
              </a:lnSpc>
              <a:buNone/>
            </a:pPr>
            <a:r>
              <a:rPr lang="en-US" sz="4200" dirty="0"/>
              <a:t> </a:t>
            </a:r>
            <a:r>
              <a:rPr lang="en-US" sz="5100" b="1" dirty="0">
                <a:solidFill>
                  <a:srgbClr val="0070C0"/>
                </a:solidFill>
                <a:hlinkClick r:id="rId2"/>
              </a:rPr>
              <a:t>www.primeinc.org/credit</a:t>
            </a:r>
            <a:r>
              <a:rPr lang="en-US" sz="5100" b="1" dirty="0">
                <a:solidFill>
                  <a:srgbClr val="0070C0"/>
                </a:solidFill>
              </a:rPr>
              <a:t> </a:t>
            </a:r>
            <a:r>
              <a:rPr lang="en-US" sz="5100" dirty="0"/>
              <a:t>and enter program code.</a:t>
            </a:r>
          </a:p>
          <a:p>
            <a:pPr marL="0" lvl="1" indent="0">
              <a:lnSpc>
                <a:spcPct val="170000"/>
              </a:lnSpc>
              <a:buNone/>
            </a:pPr>
            <a:r>
              <a:rPr lang="en-US" sz="4500" dirty="0"/>
              <a:t>    Looking for the code? </a:t>
            </a:r>
          </a:p>
          <a:p>
            <a:pPr marL="573088" lvl="1" indent="-223838">
              <a:lnSpc>
                <a:spcPct val="170000"/>
              </a:lnSpc>
            </a:pPr>
            <a:r>
              <a:rPr lang="en-US" sz="3400" b="1" i="1" dirty="0">
                <a:solidFill>
                  <a:srgbClr val="0070C0"/>
                </a:solidFill>
              </a:rPr>
              <a:t>Live webinar</a:t>
            </a:r>
            <a:r>
              <a:rPr lang="en-US" sz="3400" i="1" dirty="0">
                <a:solidFill>
                  <a:srgbClr val="0070C0"/>
                </a:solidFill>
              </a:rPr>
              <a:t>: If you registered for and attended the live webinar but  did have time to write down the code, please reach out to </a:t>
            </a:r>
            <a:r>
              <a:rPr lang="en-US" sz="3400" i="1" dirty="0">
                <a:solidFill>
                  <a:srgbClr val="0070C0"/>
                </a:solidFill>
                <a:hlinkClick r:id="rId3"/>
              </a:rPr>
              <a:t>staff@immunizekansascoalition.org</a:t>
            </a:r>
            <a:r>
              <a:rPr lang="en-US" sz="3400" i="1" dirty="0">
                <a:solidFill>
                  <a:srgbClr val="0070C0"/>
                </a:solidFill>
              </a:rPr>
              <a:t> for assistance. </a:t>
            </a:r>
          </a:p>
          <a:p>
            <a:pPr marL="573088" lvl="1" indent="-223838">
              <a:lnSpc>
                <a:spcPct val="170000"/>
              </a:lnSpc>
            </a:pPr>
            <a:r>
              <a:rPr lang="en-US" sz="3400" b="1" i="1" dirty="0">
                <a:solidFill>
                  <a:srgbClr val="0070C0"/>
                </a:solidFill>
              </a:rPr>
              <a:t>Recorded webinar</a:t>
            </a:r>
            <a:r>
              <a:rPr lang="en-US" sz="3400" i="1" dirty="0">
                <a:solidFill>
                  <a:srgbClr val="0070C0"/>
                </a:solidFill>
              </a:rPr>
              <a:t>: We plan to post a recording of the webinar soon and hope to offer continuing education as enduring material. It will have a different code. Watch the website for more information. </a:t>
            </a:r>
            <a:endParaRPr lang="en-US" sz="3400" dirty="0">
              <a:solidFill>
                <a:srgbClr val="0070C0"/>
              </a:solidFill>
            </a:endParaRPr>
          </a:p>
          <a:p>
            <a:pPr marL="0" lvl="1" indent="0" algn="ctr">
              <a:lnSpc>
                <a:spcPts val="4833"/>
              </a:lnSpc>
              <a:buNone/>
            </a:pPr>
            <a:endParaRPr lang="en-US" sz="4500" b="1" dirty="0">
              <a:solidFill>
                <a:srgbClr val="0070C0"/>
              </a:solidFill>
            </a:endParaRPr>
          </a:p>
        </p:txBody>
      </p:sp>
    </p:spTree>
    <p:extLst>
      <p:ext uri="{BB962C8B-B14F-4D97-AF65-F5344CB8AC3E}">
        <p14:creationId xmlns:p14="http://schemas.microsoft.com/office/powerpoint/2010/main" val="81985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0" y="283464"/>
            <a:ext cx="12191695" cy="164592"/>
          </a:xfrm>
          <a:prstGeom prst="rect">
            <a:avLst/>
          </a:prstGeom>
          <a:solidFill>
            <a:srgbClr val="063A80"/>
          </a:solidFill>
          <a:ln w="12700">
            <a:solidFill>
              <a:srgbClr val="33333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4" name="Shape 2"/>
          <p:cNvSpPr/>
          <p:nvPr/>
        </p:nvSpPr>
        <p:spPr>
          <a:xfrm>
            <a:off x="0" y="448056"/>
            <a:ext cx="12191695" cy="292608"/>
          </a:xfrm>
          <a:prstGeom prst="rect">
            <a:avLst/>
          </a:prstGeom>
          <a:solidFill>
            <a:srgbClr val="56ACF8"/>
          </a:solidFill>
          <a:ln w="12700">
            <a:solidFill>
              <a:srgbClr val="33333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5" name="Text 3"/>
          <p:cNvSpPr/>
          <p:nvPr/>
        </p:nvSpPr>
        <p:spPr>
          <a:xfrm>
            <a:off x="8595360" y="6355080"/>
            <a:ext cx="2743200" cy="256032"/>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55555"/>
                </a:solidFill>
                <a:effectLst/>
                <a:uLnTx/>
                <a:uFillTx/>
                <a:latin typeface="Aptos" pitchFamily="34" charset="0"/>
                <a:ea typeface="Aptos" pitchFamily="34" charset="-122"/>
                <a:cs typeface="Aptos" pitchFamily="34" charset="-120"/>
              </a:rPr>
              <a:t>2</a:t>
            </a:r>
            <a:endParaRPr kumimoji="0" lang="en-US" sz="11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
        <p:nvSpPr>
          <p:cNvPr id="6" name="Text 4"/>
          <p:cNvSpPr/>
          <p:nvPr/>
        </p:nvSpPr>
        <p:spPr>
          <a:xfrm>
            <a:off x="873397" y="879706"/>
            <a:ext cx="10300571" cy="444610"/>
          </a:xfrm>
          <a:prstGeom prst="rect">
            <a:avLst/>
          </a:prstGeom>
          <a:noFill/>
          <a:ln/>
        </p:spPr>
        <p:txBody>
          <a:bodyPr wrap="square" lIns="0" tIns="0" rIns="0" bIns="0" rtlCol="0"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1F1F1F"/>
                </a:solidFill>
                <a:effectLst/>
                <a:uLnTx/>
                <a:uFillTx/>
                <a:latin typeface="Aptos Display" pitchFamily="34" charset="0"/>
                <a:ea typeface="Aptos Display" pitchFamily="34" charset="-122"/>
                <a:cs typeface="Aptos Display" pitchFamily="34" charset="-120"/>
              </a:rPr>
              <a:t>Obtaining CE Credit</a:t>
            </a:r>
            <a:endParaRPr kumimoji="0" lang="en-US" sz="2900" b="0" i="0" u="none" strike="noStrike" kern="1200" cap="none" spc="0" normalizeH="0" baseline="0" noProof="0" dirty="0">
              <a:ln>
                <a:noFill/>
              </a:ln>
              <a:solidFill>
                <a:srgbClr val="3B64AF"/>
              </a:solidFill>
              <a:effectLst/>
              <a:uLnTx/>
              <a:uFillTx/>
              <a:latin typeface="Calibri" panose="020F0502020204030204"/>
              <a:ea typeface="+mn-ea"/>
              <a:cs typeface="+mn-cs"/>
            </a:endParaRPr>
          </a:p>
        </p:txBody>
      </p:sp>
      <p:sp>
        <p:nvSpPr>
          <p:cNvPr id="7" name="Text 5"/>
          <p:cNvSpPr/>
          <p:nvPr/>
        </p:nvSpPr>
        <p:spPr>
          <a:xfrm>
            <a:off x="873397" y="1622426"/>
            <a:ext cx="5120640" cy="256032"/>
          </a:xfrm>
          <a:prstGeom prst="rect">
            <a:avLst/>
          </a:prstGeom>
          <a:noFill/>
          <a:ln/>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F1F"/>
                </a:solidFill>
                <a:effectLst/>
                <a:uLnTx/>
                <a:uFillTx/>
                <a:latin typeface="Aptos" pitchFamily="34" charset="0"/>
                <a:ea typeface="Aptos" pitchFamily="34" charset="-122"/>
                <a:cs typeface="Aptos" pitchFamily="34" charset="-120"/>
              </a:rPr>
              <a:t>Obtaining CE Credit</a:t>
            </a:r>
            <a:endParaRPr kumimoji="0" lang="en-US" sz="1800" b="0" i="0" u="none" strike="noStrike" kern="1200" cap="none" spc="0" normalizeH="0" baseline="0" noProof="0" dirty="0">
              <a:ln>
                <a:noFill/>
              </a:ln>
              <a:solidFill>
                <a:srgbClr val="3B64AF"/>
              </a:solidFill>
              <a:effectLst/>
              <a:uLnTx/>
              <a:uFillTx/>
              <a:latin typeface="Calibri" panose="020F0502020204030204"/>
              <a:ea typeface="+mn-ea"/>
              <a:cs typeface="+mn-cs"/>
            </a:endParaRPr>
          </a:p>
        </p:txBody>
      </p:sp>
      <p:sp>
        <p:nvSpPr>
          <p:cNvPr id="8" name="Text 6"/>
          <p:cNvSpPr/>
          <p:nvPr/>
        </p:nvSpPr>
        <p:spPr>
          <a:xfrm>
            <a:off x="1101996" y="2008131"/>
            <a:ext cx="9988008" cy="1906650"/>
          </a:xfrm>
          <a:prstGeom prst="rect">
            <a:avLst/>
          </a:prstGeom>
          <a:noFill/>
          <a:ln/>
        </p:spPr>
        <p:txBody>
          <a:bodyPr wrap="square" lIns="254" tIns="254" rIns="254" bIns="254" rtlCol="0" anchor="t">
            <a:noAutofit/>
          </a:bodyPr>
          <a:lstStyle/>
          <a:p>
            <a:pPr marL="342900" marR="0" lvl="0" indent="-342900" algn="l" defTabSz="457200" rtl="0" eaLnBrk="1" fontAlgn="auto" latinLnBrk="0" hangingPunct="1">
              <a:lnSpc>
                <a:spcPct val="100000"/>
              </a:lnSpc>
              <a:spcBef>
                <a:spcPts val="0"/>
              </a:spcBef>
              <a:spcAft>
                <a:spcPts val="0"/>
              </a:spcAft>
              <a:buClrTx/>
              <a:buSzPct val="100000"/>
              <a:buFont typeface="+mj-lt"/>
              <a:buAutoNum type="arabicPeriod"/>
              <a:tabLst/>
              <a:defRPr/>
            </a:pPr>
            <a:r>
              <a:rPr kumimoji="0" lang="en-US" sz="18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Register using the online form</a:t>
            </a:r>
            <a:endParaRPr kumimoji="0" lang="en-US" sz="1800" b="0" i="0" u="none" strike="noStrike" kern="1200" cap="none" spc="0" normalizeH="0" baseline="0" noProof="0" dirty="0">
              <a:ln>
                <a:noFill/>
              </a:ln>
              <a:solidFill>
                <a:srgbClr val="3B64AF"/>
              </a:solidFill>
              <a:effectLst/>
              <a:uLnTx/>
              <a:uFillTx/>
              <a:latin typeface="Aptos"/>
              <a:ea typeface="Calibri"/>
              <a:cs typeface="Calibri"/>
            </a:endParaRPr>
          </a:p>
          <a:p>
            <a:pPr marL="342900" marR="0" lvl="0" indent="-342900" algn="l" defTabSz="457200" rtl="0" eaLnBrk="1" fontAlgn="auto" latinLnBrk="0" hangingPunct="1">
              <a:lnSpc>
                <a:spcPct val="100000"/>
              </a:lnSpc>
              <a:spcBef>
                <a:spcPts val="0"/>
              </a:spcBef>
              <a:spcAft>
                <a:spcPts val="0"/>
              </a:spcAft>
              <a:buClrTx/>
              <a:buSzPct val="100000"/>
              <a:buFont typeface="+mj-lt"/>
              <a:buAutoNum type="arabicPeriod"/>
              <a:tabLst/>
              <a:defRPr/>
            </a:pPr>
            <a:r>
              <a:rPr kumimoji="0" lang="en-US" sz="18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Complete the pre-registration survey</a:t>
            </a:r>
            <a:endParaRPr kumimoji="0" lang="en-US" sz="1800" b="0" i="0" u="none" strike="noStrike" kern="1200" cap="none" spc="0" normalizeH="0" baseline="0" noProof="0" dirty="0">
              <a:ln>
                <a:noFill/>
              </a:ln>
              <a:solidFill>
                <a:srgbClr val="3B64AF"/>
              </a:solidFill>
              <a:effectLst/>
              <a:uLnTx/>
              <a:uFillTx/>
              <a:latin typeface="Aptos"/>
              <a:ea typeface="Calibri"/>
              <a:cs typeface="Calibri"/>
            </a:endParaRPr>
          </a:p>
          <a:p>
            <a:pPr marL="342900" marR="0" lvl="0" indent="-342900" algn="l" defTabSz="457200" rtl="0" eaLnBrk="1" fontAlgn="auto" latinLnBrk="0" hangingPunct="1">
              <a:lnSpc>
                <a:spcPct val="100000"/>
              </a:lnSpc>
              <a:spcBef>
                <a:spcPts val="0"/>
              </a:spcBef>
              <a:spcAft>
                <a:spcPts val="0"/>
              </a:spcAft>
              <a:buClrTx/>
              <a:buSzPct val="100000"/>
              <a:buFont typeface="+mj-lt"/>
              <a:buAutoNum type="arabicPeriod"/>
              <a:tabLst/>
              <a:defRPr/>
            </a:pPr>
            <a:r>
              <a:rPr kumimoji="0" lang="en-US" sz="18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Attend the live program in its entirety</a:t>
            </a:r>
            <a:endParaRPr kumimoji="0" lang="en-US" sz="1800" b="0" i="0" u="none" strike="noStrike" kern="1200" cap="none" spc="0" normalizeH="0" baseline="0" noProof="0" dirty="0">
              <a:ln>
                <a:noFill/>
              </a:ln>
              <a:solidFill>
                <a:srgbClr val="3B64AF"/>
              </a:solidFill>
              <a:effectLst/>
              <a:uLnTx/>
              <a:uFillTx/>
              <a:latin typeface="Aptos"/>
              <a:ea typeface="Calibri"/>
              <a:cs typeface="Calibri"/>
            </a:endParaRPr>
          </a:p>
          <a:p>
            <a:pPr marL="342900" marR="0" lvl="0" indent="-342900" algn="l" defTabSz="457200" rtl="0" eaLnBrk="1" fontAlgn="auto" latinLnBrk="0" hangingPunct="1">
              <a:lnSpc>
                <a:spcPct val="100000"/>
              </a:lnSpc>
              <a:spcBef>
                <a:spcPts val="0"/>
              </a:spcBef>
              <a:spcAft>
                <a:spcPts val="0"/>
              </a:spcAft>
              <a:buClrTx/>
              <a:buSzPct val="100000"/>
              <a:buFont typeface="+mj-lt"/>
              <a:buAutoNum type="arabicPeriod"/>
              <a:tabLst/>
              <a:defRPr/>
            </a:pPr>
            <a:r>
              <a:rPr kumimoji="0" lang="en-US" sz="18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Complete an online evaluation and/or post-test</a:t>
            </a:r>
            <a:endParaRPr kumimoji="0" lang="en-US" sz="1800" b="0" i="0" u="none" strike="noStrike" kern="1200" cap="none" spc="0" normalizeH="0" baseline="0" noProof="0" dirty="0">
              <a:ln>
                <a:noFill/>
              </a:ln>
              <a:solidFill>
                <a:srgbClr val="3B64AF"/>
              </a:solidFill>
              <a:effectLst/>
              <a:uLnTx/>
              <a:uFillTx/>
              <a:latin typeface="Aptos"/>
              <a:ea typeface="Calibri"/>
              <a:cs typeface="Calibri"/>
            </a:endParaRPr>
          </a:p>
          <a:p>
            <a:pPr marL="342900" marR="0" lvl="0" indent="-342900" algn="l" defTabSz="457200" rtl="0" eaLnBrk="1" fontAlgn="auto" latinLnBrk="0" hangingPunct="1">
              <a:lnSpc>
                <a:spcPct val="100000"/>
              </a:lnSpc>
              <a:spcBef>
                <a:spcPts val="0"/>
              </a:spcBef>
              <a:spcAft>
                <a:spcPts val="0"/>
              </a:spcAft>
              <a:buClrTx/>
              <a:buSzPct val="100000"/>
              <a:buFont typeface="+mj-lt"/>
              <a:buAutoNum type="arabicPeriod"/>
              <a:tabLst/>
              <a:defRPr/>
            </a:pPr>
            <a:r>
              <a:rPr kumimoji="0" lang="en-US" sz="18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Download and/or print a certificate of completion and/or submit CE credits electronically</a:t>
            </a:r>
            <a:endParaRPr kumimoji="0" lang="en-US" sz="1800" b="0" i="0" u="none" strike="noStrike" kern="1200" cap="none" spc="0" normalizeH="0" baseline="0" noProof="0" dirty="0">
              <a:ln>
                <a:noFill/>
              </a:ln>
              <a:solidFill>
                <a:srgbClr val="3B64AF"/>
              </a:solidFill>
              <a:effectLst/>
              <a:uLnTx/>
              <a:uFillTx/>
              <a:latin typeface="Aptos"/>
              <a:ea typeface="+mn-ea"/>
              <a:cs typeface="+mn-cs"/>
            </a:endParaRPr>
          </a:p>
        </p:txBody>
      </p:sp>
      <p:sp>
        <p:nvSpPr>
          <p:cNvPr id="9" name="Text 7"/>
          <p:cNvSpPr/>
          <p:nvPr/>
        </p:nvSpPr>
        <p:spPr>
          <a:xfrm>
            <a:off x="7502237" y="4084717"/>
            <a:ext cx="4217360" cy="1305810"/>
          </a:xfrm>
          <a:prstGeom prst="rect">
            <a:avLst/>
          </a:prstGeom>
          <a:noFill/>
          <a:ln/>
        </p:spPr>
        <p:txBody>
          <a:bodyPr wrap="square" lIns="254" tIns="254" rIns="254" bIns="254"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Specific instructions to access CME/CE credit options will be provided at the end of the program.</a:t>
            </a:r>
            <a:endParaRPr kumimoji="0" lang="en-US" sz="2000" b="1" i="0" u="none" strike="noStrike" kern="1200" cap="none" spc="0" normalizeH="0" baseline="0" noProof="0" dirty="0">
              <a:ln>
                <a:noFill/>
              </a:ln>
              <a:solidFill>
                <a:srgbClr val="3B64AF"/>
              </a:solidFill>
              <a:effectLst/>
              <a:uLnTx/>
              <a:uFillTx/>
              <a:latin typeface="Aptos"/>
              <a:ea typeface="+mn-ea"/>
              <a:cs typeface="+mn-cs"/>
            </a:endParaRPr>
          </a:p>
        </p:txBody>
      </p:sp>
      <p:sp>
        <p:nvSpPr>
          <p:cNvPr id="10" name="Text 8"/>
          <p:cNvSpPr/>
          <p:nvPr/>
        </p:nvSpPr>
        <p:spPr>
          <a:xfrm>
            <a:off x="873397" y="4075588"/>
            <a:ext cx="5120640" cy="201168"/>
          </a:xfrm>
          <a:prstGeom prst="rect">
            <a:avLst/>
          </a:prstGeom>
          <a:noFill/>
          <a:ln/>
        </p:spPr>
        <p:txBody>
          <a:bodyPr wrap="square" lIns="127" tIns="127" rIns="127" bIns="127"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F1F"/>
                </a:solidFill>
                <a:effectLst/>
                <a:uLnTx/>
                <a:uFillTx/>
                <a:latin typeface="Aptos" pitchFamily="34" charset="0"/>
                <a:ea typeface="Aptos" pitchFamily="34" charset="-122"/>
                <a:cs typeface="Aptos" pitchFamily="34" charset="-120"/>
              </a:rPr>
              <a:t>Method of Participation</a:t>
            </a:r>
            <a:endParaRPr kumimoji="0" lang="en-US" sz="1800" b="0" i="0" u="none" strike="noStrike" kern="1200" cap="none" spc="0" normalizeH="0" baseline="0" noProof="0" dirty="0">
              <a:ln>
                <a:noFill/>
              </a:ln>
              <a:solidFill>
                <a:srgbClr val="3B64AF"/>
              </a:solidFill>
              <a:effectLst/>
              <a:uLnTx/>
              <a:uFillTx/>
              <a:latin typeface="Calibri" panose="020F0502020204030204"/>
              <a:ea typeface="+mn-ea"/>
              <a:cs typeface="+mn-cs"/>
            </a:endParaRPr>
          </a:p>
        </p:txBody>
      </p:sp>
      <p:sp>
        <p:nvSpPr>
          <p:cNvPr id="11" name="Text 9"/>
          <p:cNvSpPr/>
          <p:nvPr/>
        </p:nvSpPr>
        <p:spPr>
          <a:xfrm>
            <a:off x="946879" y="4371619"/>
            <a:ext cx="5600951" cy="1166853"/>
          </a:xfrm>
          <a:prstGeom prst="rect">
            <a:avLst/>
          </a:prstGeom>
          <a:noFill/>
          <a:ln/>
        </p:spPr>
        <p:txBody>
          <a:bodyPr wrap="square" lIns="254" tIns="254" rIns="254" bIns="254"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F1F"/>
                </a:solidFill>
                <a:effectLst/>
                <a:uLnTx/>
                <a:uFillTx/>
                <a:latin typeface="Aptos"/>
                <a:ea typeface="Aptos" pitchFamily="34" charset="-122"/>
                <a:cs typeface="Aptos" pitchFamily="34" charset="-120"/>
              </a:rPr>
              <a:t>This live CME/CE activity requires attendance during the entire program and completion of learner assessment tools. The learner will then receive instructions on how to download and/or print a certificate of completion and/or submit CE credits electronically.</a:t>
            </a:r>
            <a:endParaRPr kumimoji="0" lang="en-US" sz="1600" b="0" i="0" u="none" strike="noStrike" kern="1200" cap="none" spc="0" normalizeH="0" baseline="0" noProof="0" dirty="0">
              <a:ln>
                <a:noFill/>
              </a:ln>
              <a:solidFill>
                <a:srgbClr val="3B64AF"/>
              </a:solidFill>
              <a:effectLst/>
              <a:uLnTx/>
              <a:uFillTx/>
              <a:latin typeface="Aptos"/>
              <a:ea typeface="+mn-ea"/>
              <a:cs typeface="+mn-cs"/>
            </a:endParaRPr>
          </a:p>
        </p:txBody>
      </p:sp>
      <p:sp>
        <p:nvSpPr>
          <p:cNvPr id="2" name="Shape 0"/>
          <p:cNvSpPr/>
          <p:nvPr/>
        </p:nvSpPr>
        <p:spPr>
          <a:xfrm>
            <a:off x="0" y="0"/>
            <a:ext cx="12191695" cy="283464"/>
          </a:xfrm>
          <a:prstGeom prst="rect">
            <a:avLst/>
          </a:prstGeom>
          <a:solidFill>
            <a:srgbClr val="FEC00E"/>
          </a:solidFill>
          <a:ln w="12700">
            <a:solidFill>
              <a:srgbClr val="333333">
                <a:alpha val="0"/>
              </a:srgbClr>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64AF"/>
              </a:solidFill>
              <a:effectLst/>
              <a:uLnTx/>
              <a:uFillTx/>
              <a:latin typeface="Calibri" panose="020F050202020403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17C46-4274-FB6A-5774-91BBC50649A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E7BA5415-18A5-84B7-37C4-037F85EF3197}"/>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514E6E95-667C-DC69-EF5A-FDBCD990386D}"/>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8EA759EA-650F-AE45-4B1B-C30D222CABBD}"/>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4D0F17D2-4C10-8602-D9D3-F1E74EC079E4}"/>
              </a:ext>
            </a:extLst>
          </p:cNvPr>
          <p:cNvSpPr>
            <a:spLocks noGrp="1"/>
          </p:cNvSpPr>
          <p:nvPr>
            <p:ph type="title"/>
          </p:nvPr>
        </p:nvSpPr>
        <p:spPr>
          <a:xfrm>
            <a:off x="838200" y="618186"/>
            <a:ext cx="10515600" cy="1072502"/>
          </a:xfrm>
        </p:spPr>
        <p:txBody>
          <a:bodyPr/>
          <a:lstStyle/>
          <a:p>
            <a:r>
              <a:rPr lang="en-US"/>
              <a:t>Objectives</a:t>
            </a:r>
          </a:p>
        </p:txBody>
      </p:sp>
      <p:sp>
        <p:nvSpPr>
          <p:cNvPr id="13" name="Content Placeholder 12">
            <a:extLst>
              <a:ext uri="{FF2B5EF4-FFF2-40B4-BE49-F238E27FC236}">
                <a16:creationId xmlns:a16="http://schemas.microsoft.com/office/drawing/2014/main" id="{DB042617-820B-17C9-C6BD-2B2678270C7A}"/>
              </a:ext>
            </a:extLst>
          </p:cNvPr>
          <p:cNvSpPr>
            <a:spLocks noGrp="1"/>
          </p:cNvSpPr>
          <p:nvPr>
            <p:ph idx="1"/>
          </p:nvPr>
        </p:nvSpPr>
        <p:spPr/>
        <p:txBody>
          <a:bodyPr>
            <a:normAutofit/>
          </a:bodyPr>
          <a:lstStyle/>
          <a:p>
            <a:pPr>
              <a:lnSpc>
                <a:spcPct val="100000"/>
              </a:lnSpc>
            </a:pPr>
            <a:r>
              <a:rPr lang="en-US"/>
              <a:t>Explain the </a:t>
            </a:r>
            <a:r>
              <a:rPr lang="en-US" b="1"/>
              <a:t>importance of RSV immunization </a:t>
            </a:r>
            <a:r>
              <a:rPr lang="en-US"/>
              <a:t>to prevent lower respiratory tract disease in infants</a:t>
            </a:r>
          </a:p>
          <a:p>
            <a:pPr>
              <a:lnSpc>
                <a:spcPct val="100000"/>
              </a:lnSpc>
            </a:pPr>
            <a:r>
              <a:rPr lang="en-US"/>
              <a:t>Use </a:t>
            </a:r>
            <a:r>
              <a:rPr lang="en-US" b="1"/>
              <a:t>best practices </a:t>
            </a:r>
            <a:r>
              <a:rPr lang="en-US"/>
              <a:t>for immunization of infants in an outpatient setting (e.g., timing, use of standing orders)</a:t>
            </a:r>
          </a:p>
          <a:p>
            <a:pPr>
              <a:lnSpc>
                <a:spcPct val="100000"/>
              </a:lnSpc>
            </a:pPr>
            <a:r>
              <a:rPr lang="en-US"/>
              <a:t>Use your knowledge of effective clinical </a:t>
            </a:r>
            <a:r>
              <a:rPr lang="en-US" b="1"/>
              <a:t>vaccination communication </a:t>
            </a:r>
            <a:r>
              <a:rPr lang="en-US"/>
              <a:t>to help parents/caregivers make an informed decision regarding RSV immunization</a:t>
            </a:r>
          </a:p>
        </p:txBody>
      </p:sp>
      <p:sp>
        <p:nvSpPr>
          <p:cNvPr id="2" name="Slide Number Placeholder 1">
            <a:extLst>
              <a:ext uri="{FF2B5EF4-FFF2-40B4-BE49-F238E27FC236}">
                <a16:creationId xmlns:a16="http://schemas.microsoft.com/office/drawing/2014/main" id="{AC476926-2B35-6135-197D-79D1AD9C6F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01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5332A-C5E3-D214-57B9-CE28F09FA9D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1B9D4C24-5AAB-8CC0-738D-B66CC1B68A39}"/>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11B3AEA9-D91C-71FC-73C1-C3165CEFD28F}"/>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84A0075A-80C5-07D1-7CED-876FDE7BA8FB}"/>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EFA2DD69-C71A-D0E5-A80A-348DAEF61FFD}"/>
              </a:ext>
            </a:extLst>
          </p:cNvPr>
          <p:cNvSpPr>
            <a:spLocks noGrp="1"/>
          </p:cNvSpPr>
          <p:nvPr>
            <p:ph type="title"/>
          </p:nvPr>
        </p:nvSpPr>
        <p:spPr>
          <a:xfrm>
            <a:off x="838200" y="618186"/>
            <a:ext cx="10515600" cy="1072502"/>
          </a:xfrm>
        </p:spPr>
        <p:txBody>
          <a:bodyPr/>
          <a:lstStyle/>
          <a:p>
            <a:r>
              <a:rPr lang="en-US"/>
              <a:t>Introductory notes</a:t>
            </a:r>
          </a:p>
        </p:txBody>
      </p:sp>
      <p:sp>
        <p:nvSpPr>
          <p:cNvPr id="13" name="Content Placeholder 12">
            <a:extLst>
              <a:ext uri="{FF2B5EF4-FFF2-40B4-BE49-F238E27FC236}">
                <a16:creationId xmlns:a16="http://schemas.microsoft.com/office/drawing/2014/main" id="{4B95DDB5-2613-4945-7D16-EAED777F922F}"/>
              </a:ext>
            </a:extLst>
          </p:cNvPr>
          <p:cNvSpPr>
            <a:spLocks noGrp="1"/>
          </p:cNvSpPr>
          <p:nvPr>
            <p:ph idx="1"/>
          </p:nvPr>
        </p:nvSpPr>
        <p:spPr>
          <a:xfrm>
            <a:off x="836427" y="1626003"/>
            <a:ext cx="10515600" cy="4351338"/>
          </a:xfrm>
        </p:spPr>
        <p:txBody>
          <a:bodyPr>
            <a:normAutofit/>
          </a:bodyPr>
          <a:lstStyle/>
          <a:p>
            <a:pPr>
              <a:lnSpc>
                <a:spcPct val="110000"/>
              </a:lnSpc>
            </a:pPr>
            <a:r>
              <a:rPr lang="en-US" dirty="0"/>
              <a:t>Continuing education credits</a:t>
            </a:r>
          </a:p>
          <a:p>
            <a:pPr>
              <a:lnSpc>
                <a:spcPct val="110000"/>
              </a:lnSpc>
            </a:pPr>
            <a:r>
              <a:rPr lang="en-US" dirty="0"/>
              <a:t>There are related modules on the IKC website</a:t>
            </a:r>
          </a:p>
          <a:p>
            <a:pPr lvl="1">
              <a:lnSpc>
                <a:spcPct val="110000"/>
              </a:lnSpc>
            </a:pPr>
            <a:r>
              <a:rPr lang="en-US" dirty="0"/>
              <a:t>Infant RSV</a:t>
            </a:r>
          </a:p>
          <a:p>
            <a:pPr lvl="2">
              <a:lnSpc>
                <a:spcPct val="110000"/>
              </a:lnSpc>
            </a:pPr>
            <a:r>
              <a:rPr lang="en-US" dirty="0"/>
              <a:t>For healthcare professionals</a:t>
            </a:r>
          </a:p>
          <a:p>
            <a:pPr lvl="2">
              <a:lnSpc>
                <a:spcPct val="110000"/>
              </a:lnSpc>
            </a:pPr>
            <a:r>
              <a:rPr lang="en-US" dirty="0"/>
              <a:t>For parents</a:t>
            </a:r>
          </a:p>
          <a:p>
            <a:pPr lvl="1">
              <a:lnSpc>
                <a:spcPct val="110000"/>
              </a:lnSpc>
            </a:pPr>
            <a:r>
              <a:rPr lang="en-US" dirty="0"/>
              <a:t>Adult RSV – for healthcare professionals</a:t>
            </a:r>
          </a:p>
          <a:p>
            <a:pPr>
              <a:lnSpc>
                <a:spcPct val="110000"/>
              </a:lnSpc>
            </a:pPr>
            <a:r>
              <a:rPr lang="en-US" dirty="0"/>
              <a:t>How to get your questions answered</a:t>
            </a:r>
          </a:p>
          <a:p>
            <a:pPr>
              <a:lnSpc>
                <a:spcPct val="110000"/>
              </a:lnSpc>
            </a:pPr>
            <a:r>
              <a:rPr lang="en-US" dirty="0"/>
              <a:t>Shorthand (e.g., “parents,” RSV)</a:t>
            </a:r>
          </a:p>
          <a:p>
            <a:pPr marL="0" indent="0">
              <a:lnSpc>
                <a:spcPct val="150000"/>
              </a:lnSpc>
              <a:buNone/>
            </a:pPr>
            <a:endParaRPr lang="en-US" dirty="0"/>
          </a:p>
          <a:p>
            <a:pPr marL="0" indent="0">
              <a:lnSpc>
                <a:spcPct val="150000"/>
              </a:lnSpc>
              <a:buNone/>
            </a:pPr>
            <a:endParaRPr lang="en-US" dirty="0">
              <a:solidFill>
                <a:srgbClr val="FF0000"/>
              </a:solidFill>
            </a:endParaRPr>
          </a:p>
        </p:txBody>
      </p:sp>
      <p:sp>
        <p:nvSpPr>
          <p:cNvPr id="2" name="Slide Number Placeholder 1">
            <a:extLst>
              <a:ext uri="{FF2B5EF4-FFF2-40B4-BE49-F238E27FC236}">
                <a16:creationId xmlns:a16="http://schemas.microsoft.com/office/drawing/2014/main" id="{56101832-F4FE-4B59-EC99-FCC3487304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762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9E42E-317E-6304-5D43-27E9B62ABCF8}"/>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7EE9ED5D-B32B-5EBA-82ED-677A3F3304D9}"/>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2EA63A51-6A98-8505-842C-97C34BC51AEB}"/>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F58E4D59-76B0-33A1-1BE7-58D2EA8C6FDA}"/>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E7092C68-C42C-519B-92C0-9724B8ED1B07}"/>
              </a:ext>
            </a:extLst>
          </p:cNvPr>
          <p:cNvSpPr>
            <a:spLocks noGrp="1"/>
          </p:cNvSpPr>
          <p:nvPr>
            <p:ph type="title"/>
          </p:nvPr>
        </p:nvSpPr>
        <p:spPr>
          <a:xfrm>
            <a:off x="838200" y="618186"/>
            <a:ext cx="10515600" cy="1072502"/>
          </a:xfrm>
        </p:spPr>
        <p:txBody>
          <a:bodyPr/>
          <a:lstStyle/>
          <a:p>
            <a:r>
              <a:rPr lang="en-US"/>
              <a:t>Outline of today’s 30-minute infant RSV webinar</a:t>
            </a:r>
          </a:p>
        </p:txBody>
      </p:sp>
      <p:sp>
        <p:nvSpPr>
          <p:cNvPr id="13" name="Content Placeholder 12">
            <a:extLst>
              <a:ext uri="{FF2B5EF4-FFF2-40B4-BE49-F238E27FC236}">
                <a16:creationId xmlns:a16="http://schemas.microsoft.com/office/drawing/2014/main" id="{B7FE7740-68E2-B044-96BE-F759F4203C25}"/>
              </a:ext>
            </a:extLst>
          </p:cNvPr>
          <p:cNvSpPr>
            <a:spLocks noGrp="1"/>
          </p:cNvSpPr>
          <p:nvPr>
            <p:ph idx="1"/>
          </p:nvPr>
        </p:nvSpPr>
        <p:spPr>
          <a:xfrm>
            <a:off x="836427" y="1638881"/>
            <a:ext cx="10515600" cy="4351338"/>
          </a:xfrm>
        </p:spPr>
        <p:txBody>
          <a:bodyPr>
            <a:normAutofit lnSpcReduction="10000"/>
          </a:bodyPr>
          <a:lstStyle/>
          <a:p>
            <a:pPr>
              <a:lnSpc>
                <a:spcPct val="150000"/>
              </a:lnSpc>
            </a:pPr>
            <a:r>
              <a:rPr lang="en-US" dirty="0"/>
              <a:t>Why is RSV a big deal for infants?</a:t>
            </a:r>
          </a:p>
          <a:p>
            <a:pPr>
              <a:lnSpc>
                <a:spcPct val="150000"/>
              </a:lnSpc>
            </a:pPr>
            <a:r>
              <a:rPr lang="en-US" dirty="0"/>
              <a:t>How to prevent infant RSV disease</a:t>
            </a:r>
          </a:p>
          <a:p>
            <a:pPr>
              <a:lnSpc>
                <a:spcPct val="150000"/>
              </a:lnSpc>
            </a:pPr>
            <a:r>
              <a:rPr lang="en-US" dirty="0"/>
              <a:t>RSV preventive monoclonal antibody for infants</a:t>
            </a:r>
          </a:p>
          <a:p>
            <a:pPr>
              <a:lnSpc>
                <a:spcPct val="150000"/>
              </a:lnSpc>
            </a:pPr>
            <a:r>
              <a:rPr lang="en-US" dirty="0"/>
              <a:t>RSV vaccine for use during pregnancy</a:t>
            </a:r>
          </a:p>
          <a:p>
            <a:pPr>
              <a:lnSpc>
                <a:spcPct val="150000"/>
              </a:lnSpc>
            </a:pPr>
            <a:r>
              <a:rPr lang="en-US" dirty="0"/>
              <a:t>Wrap up</a:t>
            </a:r>
          </a:p>
          <a:p>
            <a:pPr>
              <a:lnSpc>
                <a:spcPct val="150000"/>
              </a:lnSpc>
            </a:pPr>
            <a:r>
              <a:rPr lang="en-US" dirty="0"/>
              <a:t>Additional resources</a:t>
            </a:r>
          </a:p>
        </p:txBody>
      </p:sp>
      <p:sp>
        <p:nvSpPr>
          <p:cNvPr id="2" name="Slide Number Placeholder 1">
            <a:extLst>
              <a:ext uri="{FF2B5EF4-FFF2-40B4-BE49-F238E27FC236}">
                <a16:creationId xmlns:a16="http://schemas.microsoft.com/office/drawing/2014/main" id="{5B1389A8-ADA2-244C-36F9-AFA5C0DD31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312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AC655-74AC-238D-7D69-C8FB56699A5A}"/>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918EF494-F8EC-D73B-073F-F70C7E2705F9}"/>
              </a:ext>
            </a:extLst>
          </p:cNvPr>
          <p:cNvSpPr/>
          <p:nvPr/>
        </p:nvSpPr>
        <p:spPr>
          <a:xfrm rot="10800000">
            <a:off x="0" y="278692"/>
            <a:ext cx="12557051" cy="297712"/>
          </a:xfrm>
          <a:prstGeom prst="roundRect">
            <a:avLst/>
          </a:prstGeom>
          <a:solidFill>
            <a:srgbClr val="56ACF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E3ACDA7-E3FD-C3A8-2F6E-41C3F09962AA}"/>
              </a:ext>
            </a:extLst>
          </p:cNvPr>
          <p:cNvSpPr/>
          <p:nvPr/>
        </p:nvSpPr>
        <p:spPr>
          <a:xfrm rot="10800000">
            <a:off x="287077" y="0"/>
            <a:ext cx="12018335" cy="350874"/>
          </a:xfrm>
          <a:prstGeom prst="roundRect">
            <a:avLst/>
          </a:prstGeom>
          <a:solidFill>
            <a:srgbClr val="FEC0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7F11893-F344-7E3A-E7B8-39FC383DE82C}"/>
              </a:ext>
            </a:extLst>
          </p:cNvPr>
          <p:cNvSpPr/>
          <p:nvPr/>
        </p:nvSpPr>
        <p:spPr>
          <a:xfrm rot="10800000">
            <a:off x="-170121" y="276446"/>
            <a:ext cx="12528696" cy="163029"/>
          </a:xfrm>
          <a:prstGeom prst="roundRect">
            <a:avLst/>
          </a:prstGeom>
          <a:solidFill>
            <a:srgbClr val="063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8DFB0E91-EB7C-4616-9C97-903F47468D0C}"/>
              </a:ext>
            </a:extLst>
          </p:cNvPr>
          <p:cNvSpPr>
            <a:spLocks noGrp="1"/>
          </p:cNvSpPr>
          <p:nvPr>
            <p:ph type="title"/>
          </p:nvPr>
        </p:nvSpPr>
        <p:spPr>
          <a:xfrm>
            <a:off x="838200" y="618186"/>
            <a:ext cx="10515600" cy="1072502"/>
          </a:xfrm>
        </p:spPr>
        <p:txBody>
          <a:bodyPr/>
          <a:lstStyle/>
          <a:p>
            <a:r>
              <a:rPr lang="en-US"/>
              <a:t>Quick facts</a:t>
            </a:r>
          </a:p>
        </p:txBody>
      </p:sp>
      <p:sp>
        <p:nvSpPr>
          <p:cNvPr id="13" name="Content Placeholder 12">
            <a:extLst>
              <a:ext uri="{FF2B5EF4-FFF2-40B4-BE49-F238E27FC236}">
                <a16:creationId xmlns:a16="http://schemas.microsoft.com/office/drawing/2014/main" id="{CB5AED4E-A993-364F-4ACC-577F71B9ED18}"/>
              </a:ext>
            </a:extLst>
          </p:cNvPr>
          <p:cNvSpPr>
            <a:spLocks noGrp="1"/>
          </p:cNvSpPr>
          <p:nvPr>
            <p:ph idx="1"/>
          </p:nvPr>
        </p:nvSpPr>
        <p:spPr>
          <a:xfrm>
            <a:off x="847344" y="1542161"/>
            <a:ext cx="10515600" cy="4351338"/>
          </a:xfrm>
        </p:spPr>
        <p:txBody>
          <a:bodyPr/>
          <a:lstStyle/>
          <a:p>
            <a:r>
              <a:rPr lang="en-US" b="1"/>
              <a:t>Full name?</a:t>
            </a:r>
            <a:r>
              <a:rPr lang="en-US"/>
              <a:t> Respiratory syncytial virus</a:t>
            </a:r>
          </a:p>
          <a:p>
            <a:r>
              <a:rPr lang="en-US" b="1"/>
              <a:t>What?</a:t>
            </a:r>
            <a:r>
              <a:rPr lang="en-US"/>
              <a:t> A common infection of the nose, throat, lungs. It disrupts the lining of the airway. This, along with inflammation and mucus, narrows the airway, making it hard for an infected infant to breathe. </a:t>
            </a:r>
          </a:p>
        </p:txBody>
      </p:sp>
      <p:grpSp>
        <p:nvGrpSpPr>
          <p:cNvPr id="9" name="Group 8">
            <a:extLst>
              <a:ext uri="{FF2B5EF4-FFF2-40B4-BE49-F238E27FC236}">
                <a16:creationId xmlns:a16="http://schemas.microsoft.com/office/drawing/2014/main" id="{D9FFB910-BC2E-2CEA-5E4C-FD79395A7806}"/>
              </a:ext>
            </a:extLst>
          </p:cNvPr>
          <p:cNvGrpSpPr/>
          <p:nvPr/>
        </p:nvGrpSpPr>
        <p:grpSpPr>
          <a:xfrm>
            <a:off x="3030066" y="3238513"/>
            <a:ext cx="7006855" cy="2858408"/>
            <a:chOff x="3094074" y="3723145"/>
            <a:chExt cx="7006855" cy="2858408"/>
          </a:xfrm>
        </p:grpSpPr>
        <p:pic>
          <p:nvPicPr>
            <p:cNvPr id="3" name="Picture 2">
              <a:extLst>
                <a:ext uri="{FF2B5EF4-FFF2-40B4-BE49-F238E27FC236}">
                  <a16:creationId xmlns:a16="http://schemas.microsoft.com/office/drawing/2014/main" id="{8F94E7D2-6C05-2F3C-C963-8E33369DBC8D}"/>
                </a:ext>
              </a:extLst>
            </p:cNvPr>
            <p:cNvPicPr>
              <a:picLocks noChangeAspect="1"/>
            </p:cNvPicPr>
            <p:nvPr/>
          </p:nvPicPr>
          <p:blipFill>
            <a:blip r:embed="rId2"/>
            <a:stretch>
              <a:fillRect/>
            </a:stretch>
          </p:blipFill>
          <p:spPr>
            <a:xfrm>
              <a:off x="4316817" y="3723145"/>
              <a:ext cx="3715931" cy="2858408"/>
            </a:xfrm>
            <a:prstGeom prst="rect">
              <a:avLst/>
            </a:prstGeom>
          </p:spPr>
        </p:pic>
        <p:sp>
          <p:nvSpPr>
            <p:cNvPr id="7" name="TextBox 6">
              <a:extLst>
                <a:ext uri="{FF2B5EF4-FFF2-40B4-BE49-F238E27FC236}">
                  <a16:creationId xmlns:a16="http://schemas.microsoft.com/office/drawing/2014/main" id="{EAD4548B-D6D4-453C-9652-98373D4C05F0}"/>
                </a:ext>
              </a:extLst>
            </p:cNvPr>
            <p:cNvSpPr txBox="1"/>
            <p:nvPr/>
          </p:nvSpPr>
          <p:spPr>
            <a:xfrm>
              <a:off x="3094074" y="3926958"/>
              <a:ext cx="999460"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rPr>
                <a:t>Infant airway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rPr>
                <a:t>Adult airway</a:t>
              </a:r>
            </a:p>
          </p:txBody>
        </p:sp>
        <p:sp>
          <p:nvSpPr>
            <p:cNvPr id="8" name="TextBox 7">
              <a:extLst>
                <a:ext uri="{FF2B5EF4-FFF2-40B4-BE49-F238E27FC236}">
                  <a16:creationId xmlns:a16="http://schemas.microsoft.com/office/drawing/2014/main" id="{FCA47AD9-2388-9A1F-D929-E71828327BB4}"/>
                </a:ext>
              </a:extLst>
            </p:cNvPr>
            <p:cNvSpPr txBox="1"/>
            <p:nvPr/>
          </p:nvSpPr>
          <p:spPr>
            <a:xfrm>
              <a:off x="7892900" y="3841897"/>
              <a:ext cx="2208029"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rPr>
                <a:t>Resistance increases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rPr>
                <a:t>16 times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B64AF"/>
                  </a:solidFill>
                  <a:effectLst/>
                  <a:uLnTx/>
                  <a:uFillTx/>
                  <a:latin typeface="Calibri" panose="020F0502020204030204"/>
                  <a:ea typeface="+mn-ea"/>
                  <a:cs typeface="+mn-cs"/>
                </a:rPr>
                <a:t>3 times</a:t>
              </a:r>
            </a:p>
          </p:txBody>
        </p:sp>
      </p:grpSp>
      <p:sp>
        <p:nvSpPr>
          <p:cNvPr id="10" name="TextBox 9">
            <a:extLst>
              <a:ext uri="{FF2B5EF4-FFF2-40B4-BE49-F238E27FC236}">
                <a16:creationId xmlns:a16="http://schemas.microsoft.com/office/drawing/2014/main" id="{93A6D014-65BE-AE91-FD68-ED2EA0460C7A}"/>
              </a:ext>
            </a:extLst>
          </p:cNvPr>
          <p:cNvSpPr txBox="1"/>
          <p:nvPr/>
        </p:nvSpPr>
        <p:spPr>
          <a:xfrm>
            <a:off x="2577467" y="6398269"/>
            <a:ext cx="7400261" cy="46166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64AF"/>
                </a:solidFill>
                <a:effectLst/>
                <a:uLnTx/>
                <a:uFillTx/>
                <a:latin typeface="Calibri" panose="020F0502020204030204"/>
                <a:ea typeface="+mn-ea"/>
                <a:cs typeface="+mn-cs"/>
                <a:hlinkClick r:id="rId3"/>
              </a:rPr>
              <a:t>https://www.researchgate.net/figure/The-effect-of-airway-narrowing-in-adult-and-neonate-ariways_fig1_377320100</a:t>
            </a:r>
            <a:endParaRPr kumimoji="0" lang="en-US" sz="1200" b="0" i="0" u="none" strike="noStrike" kern="1200" cap="none" spc="0" normalizeH="0" baseline="0" noProof="0">
              <a:ln>
                <a:noFill/>
              </a:ln>
              <a:solidFill>
                <a:srgbClr val="3B64AF"/>
              </a:solidFill>
              <a:effectLst/>
              <a:uLnTx/>
              <a:uFillTx/>
              <a:latin typeface="Calibri" panose="020F0502020204030204"/>
              <a:ea typeface="Calibri"/>
              <a:cs typeface="Calibri"/>
            </a:endParaRPr>
          </a:p>
        </p:txBody>
      </p:sp>
      <p:sp>
        <p:nvSpPr>
          <p:cNvPr id="2" name="Slide Number Placeholder 1">
            <a:extLst>
              <a:ext uri="{FF2B5EF4-FFF2-40B4-BE49-F238E27FC236}">
                <a16:creationId xmlns:a16="http://schemas.microsoft.com/office/drawing/2014/main" id="{B9FE5DC3-3568-C5A2-70E8-752942AADD2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918BC-4D43-4B42-B3C0-E7EBE25E6AF0}" type="slidenum">
              <a:rPr kumimoji="0" lang="en-US" sz="1200" b="0" i="0" u="none" strike="noStrike" kern="1200" cap="none" spc="0" normalizeH="0" baseline="0" noProof="0" smtClean="0">
                <a:ln>
                  <a:noFill/>
                </a:ln>
                <a:solidFill>
                  <a:srgbClr val="3B64AF">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3B64AF">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516498"/>
      </p:ext>
    </p:extLst>
  </p:cSld>
  <p:clrMapOvr>
    <a:masterClrMapping/>
  </p:clrMapOvr>
</p:sld>
</file>

<file path=ppt/theme/theme1.xml><?xml version="1.0" encoding="utf-8"?>
<a:theme xmlns:a="http://schemas.openxmlformats.org/drawingml/2006/main" name="Office 2013 - 2022 Theme">
  <a:themeElements>
    <a:clrScheme name="Immunize Kansas">
      <a:dk1>
        <a:srgbClr val="3B64AF"/>
      </a:dk1>
      <a:lt1>
        <a:srgbClr val="FFFFFF"/>
      </a:lt1>
      <a:dk2>
        <a:srgbClr val="06397F"/>
      </a:dk2>
      <a:lt2>
        <a:srgbClr val="E8E8E8"/>
      </a:lt2>
      <a:accent1>
        <a:srgbClr val="EBF3F3"/>
      </a:accent1>
      <a:accent2>
        <a:srgbClr val="FEC00E"/>
      </a:accent2>
      <a:accent3>
        <a:srgbClr val="2A9E8E"/>
      </a:accent3>
      <a:accent4>
        <a:srgbClr val="0F9ED5"/>
      </a:accent4>
      <a:accent5>
        <a:srgbClr val="A02B93"/>
      </a:accent5>
      <a:accent6>
        <a:srgbClr val="4EA72E"/>
      </a:accent6>
      <a:hlink>
        <a:srgbClr val="467886"/>
      </a:hlink>
      <a:folHlink>
        <a:srgbClr val="96607D"/>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TotalTime>
  <Words>4419</Words>
  <Application>Microsoft Office PowerPoint</Application>
  <PresentationFormat>Widescreen</PresentationFormat>
  <Paragraphs>382</Paragraphs>
  <Slides>47</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Aptos Display</vt:lpstr>
      <vt:lpstr>Arial</vt:lpstr>
      <vt:lpstr>Calibri</vt:lpstr>
      <vt:lpstr>Calibri Light</vt:lpstr>
      <vt:lpstr>Office 2013 - 2022 Theme</vt:lpstr>
      <vt:lpstr>Preventing Infant RSV Disease </vt:lpstr>
      <vt:lpstr>PowerPoint Presentation</vt:lpstr>
      <vt:lpstr>PRIME® Policies</vt:lpstr>
      <vt:lpstr>Disclosures</vt:lpstr>
      <vt:lpstr>PowerPoint Presentation</vt:lpstr>
      <vt:lpstr>Objectives</vt:lpstr>
      <vt:lpstr>Introductory notes</vt:lpstr>
      <vt:lpstr>Outline of today’s 30-minute infant RSV webinar</vt:lpstr>
      <vt:lpstr>Quick facts</vt:lpstr>
      <vt:lpstr>Quick facts (continued)</vt:lpstr>
      <vt:lpstr>Let’s play “Test the Moderator!” True or False?</vt:lpstr>
      <vt:lpstr>Who?</vt:lpstr>
      <vt:lpstr>Which children are at greatest risk from RSV?</vt:lpstr>
      <vt:lpstr>Adults: In the U.S., each year people age 65 &amp; older  bear the following outcomes from RSV disease </vt:lpstr>
      <vt:lpstr>PowerPoint Presentation</vt:lpstr>
      <vt:lpstr>RSV Spread</vt:lpstr>
      <vt:lpstr>Outline of today’s 30-minute infant RSV webinar</vt:lpstr>
      <vt:lpstr>Why common methods are not very effective for RSV  (e.g., hand washing, stay home when ill)</vt:lpstr>
      <vt:lpstr>Immunization is very effective</vt:lpstr>
      <vt:lpstr>Both maternal vaccination and infant immunization depend on RSV-specific antibodies doing two things:</vt:lpstr>
      <vt:lpstr>Outline of today’s 30-minute infant RSV webinar</vt:lpstr>
      <vt:lpstr>RSV preventive monoclonal antibody for infants</vt:lpstr>
      <vt:lpstr>Who should be immunized?</vt:lpstr>
      <vt:lpstr>1) Infants younger than 8 months &amp; 0 days</vt:lpstr>
      <vt:lpstr>Circumstances when infant should get RSV mAb despite properly vaccinated mother</vt:lpstr>
      <vt:lpstr>2) Children 8-19 months old</vt:lpstr>
      <vt:lpstr>Quiz: Decide if the child, who is coming into RSV season, needs a dose of mAb.</vt:lpstr>
      <vt:lpstr>Quiz: Decide if the child, who is coming into RSV season, needs a dose of mAb.</vt:lpstr>
      <vt:lpstr>Quiz: Decide if the child, who is coming into RSV season, needs a dose of mAb.</vt:lpstr>
      <vt:lpstr>Quiz: Decide if the child, who is coming into RSV season, needs a dose of mAb.</vt:lpstr>
      <vt:lpstr>Quiz: Decide if the child, who is coming into RSV season, needs a dose of mAb.</vt:lpstr>
      <vt:lpstr>Quiz: Decide if the child, who is coming into RSV season, needs a dose of mAb.</vt:lpstr>
      <vt:lpstr>Safety of RSV mAb</vt:lpstr>
      <vt:lpstr>Effectiveness of RSV mAb</vt:lpstr>
      <vt:lpstr>Other notes about mAb</vt:lpstr>
      <vt:lpstr>Outline of today’s 30-minute infant RSV webinar</vt:lpstr>
      <vt:lpstr>Maternal vaccination with Abrysvo</vt:lpstr>
      <vt:lpstr>ACOG recommendation</vt:lpstr>
      <vt:lpstr>Safety of maternal vaccination with Abrysvo</vt:lpstr>
      <vt:lpstr>Effectiveness of maternal vaccination</vt:lpstr>
      <vt:lpstr>Where can I find Abrysvo?</vt:lpstr>
      <vt:lpstr>RSV-Associated Hospitalization, age &lt;1 yr</vt:lpstr>
      <vt:lpstr>Use of standing order templates  www.immunize.org/clinical/topic/standing-orders-templates/?q=rsv</vt:lpstr>
      <vt:lpstr>Talking to families about the options</vt:lpstr>
      <vt:lpstr>Wrap up</vt:lpstr>
      <vt:lpstr>x</vt:lpstr>
      <vt:lpstr>Credit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Gwynn</dc:creator>
  <cp:lastModifiedBy>Greg Gwynn</cp:lastModifiedBy>
  <cp:revision>1</cp:revision>
  <dcterms:created xsi:type="dcterms:W3CDTF">2026-06-30T19:35:53Z</dcterms:created>
  <dcterms:modified xsi:type="dcterms:W3CDTF">2026-06-30T20:48:38Z</dcterms:modified>
</cp:coreProperties>
</file>